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73" r:id="rId5"/>
    <p:sldId id="2123" r:id="rId6"/>
    <p:sldId id="2122" r:id="rId7"/>
    <p:sldId id="2146" r:id="rId8"/>
    <p:sldId id="2092" r:id="rId9"/>
    <p:sldId id="2153" r:id="rId10"/>
    <p:sldId id="2148" r:id="rId11"/>
    <p:sldId id="2149" r:id="rId12"/>
    <p:sldId id="2150" r:id="rId13"/>
    <p:sldId id="2151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A46006-DF18-51C5-E925-F9F9BE25AD11}" name="Mittereder, Alexis CTR DODHRA SAPRO (USA)" initials="MACDS(" userId="Mittereder, Alexis CTR DODHRA SAPRO (USA)" providerId="None"/>
  <p188:author id="{1566900B-0776-5AD5-911F-EDDF55297F5D}" name="Mann, Hannah E CTR DODHRA SAPRO (USA)" initials="MHECDS(" userId="S::hannah.e.mann5.ctr@mail.mil::ffc144ad-ad6b-4bfd-9644-488b28f3d787" providerId="AD"/>
  <p188:author id="{9A5A520C-D76F-97D3-6D11-84D209F81E30}" name="Chung, Eumihn CTR DODHRA SAPRO (USA)" initials="CECDS(" userId="S::eumihn.chung.ctr@mail.mil::c0026aec-7037-4c39-8970-09f16561dee7" providerId="AD"/>
  <p188:author id="{8CAE3C13-2BF1-B1A1-394B-36815E9F6215}" name="Newman, Sarah L CTR DODHRA SAPRO (USA)" initials="NSLCDS(" userId="S::sarah.l.newman13.ctr@mail.mil::9f09286c-dffa-4b28-8938-ac96d75354fd" providerId="AD"/>
  <p188:author id="{3A8B7A1E-45A8-0281-03E2-D016BA32A99C}" name="Nathan Galbreath" initials="NG" userId="9260f3064b1ed742" providerId="Windows Live"/>
  <p188:author id="{D013F821-1C05-C7A4-3F9B-24B224052C9E}" name="Breslin, Rachel A CIV DMDC" initials="BRACD" userId="S-1-5-21-790525478-492894223-839522115-145810" providerId="AD"/>
  <p188:author id="{B863182E-AD6A-A6E7-AD78-CEE3A7489DE9}" name="Breslin, Rachel A CIV DODHRA SAPRO (USA)" initials="B(" userId="S::rachel.a.breslin.civ@mail.mil::a00df6cd-5469-4ea6-b879-21d88cff39c3" providerId="AD"/>
  <p188:author id="{8D55EF3B-B74E-08FC-B3C4-951D6FD748B0}" name="Alexis" initials="A" userId="Alexis" providerId="None"/>
  <p188:author id="{FCF87442-7605-F3E4-4D4B-7254FA748774}" name="Griffith, David M CIV DODHRA SAPRO (USA)" initials="GDMCDS(" userId="S::david.m.griffith14.civ@mail.mil::5e35abe5-f6e0-43dd-aacc-a49abe99f41d" providerId="AD"/>
  <p188:author id="{B738A050-9240-14B0-5AD0-3FAE30385E2D}" name="Cleveland, Leanne K CTR DODHRA SAPRO (USA)" initials="CLKCDS(" userId="S::leanne.k.cleveland.ctr@mail.mil::81b9dda2-1b13-4a51-998b-1849c2bdfa6d" providerId="AD"/>
  <p188:author id="{1CA36678-BBB3-10CE-2C1B-87346B508A09}" name="Boyd, Anita M CIV DODHRA SAPRO (USA)" initials="B(" userId="S::anita.m.boyd.civ@mail.mil::54fd9b47-084f-40bb-9b1f-d357ba205e4d" providerId="AD"/>
  <p188:author id="{D835C894-835B-4EE0-416A-270C29BAEBDF}" name="Foster, Elizabeth B SES (USA)" initials="FEBS(" userId="S::elizabeth.b.foster15.civ@mail.mil::f5f42e02-8d50-40c5-8161-07c29e77491b" providerId="AD"/>
  <p188:author id="{9F1659A4-4869-E95D-90BA-FA1A0B353CF8}" name="Samuelson, Hannah L CIV DODHRA OPA (USA)" initials="SHLCDO(" userId="S::hannah.l.samuelson.civ@mail.mil::1f13f869-49ad-4818-813b-17dbbbb49f6d" providerId="AD"/>
  <p188:author id="{07C894B2-2878-79CD-BC4F-A17FF47DE912}" name="Galbreath, Nathan W (Nate) SES DODHRA SAPRO (USA)" initials="" userId="S::nathan.w.galbreath.civ@mail.mil::b9319c9a-a371-402d-96cf-858c233be8c0" providerId="AD"/>
  <p188:author id="{C5BCC0BD-6CAB-5508-8A7E-83FAA9C15FE3}" name="Moore, Lisa Marie CIV OSD OUSD P-R (USA)" initials="MLMCOOPR(" userId="S::lisa.m.moore22.civ@mail.mil::d8d873f7-8690-4fa6-a2d2-415607f102cf" providerId="AD"/>
  <p188:author id="{C8EE85FA-9F12-A464-6C8A-B2E74D074180}" name="Rachel" initials="R" userId="S::rachel.castellon.civ@mail.mil::45f45026-d4a0-4400-845d-f4b54eaa7f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008080"/>
    <a:srgbClr val="D2660C"/>
    <a:srgbClr val="254267"/>
    <a:srgbClr val="D7B907"/>
    <a:srgbClr val="D1D3D4"/>
    <a:srgbClr val="333333"/>
    <a:srgbClr val="FFCCFF"/>
    <a:srgbClr val="066B7F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74" autoAdjust="0"/>
    <p:restoredTop sz="87843" autoAdjust="0"/>
  </p:normalViewPr>
  <p:slideViewPr>
    <p:cSldViewPr snapToGrid="0">
      <p:cViewPr varScale="1">
        <p:scale>
          <a:sx n="97" d="100"/>
          <a:sy n="97" d="100"/>
        </p:scale>
        <p:origin x="21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https://intelshare.intelink.gov/sites/sapro/Assessment/Documents/Metrics%20File%20FY24.xlsm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ttps://intelshare.intelink.gov/sites/sapro/Assessment/Documents/Tables%20and%20Figures%20FY2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https://intelshare.intelink.gov/sites/sapro/Assessment/Documents/Tables%20and%20Figures%20FY24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aseline="0"/>
            </a:pPr>
            <a:r>
              <a:rPr lang="en-US" sz="1600" baseline="0"/>
              <a:t>DoD</a:t>
            </a:r>
          </a:p>
        </c:rich>
      </c:tx>
      <c:layout>
        <c:manualLayout>
          <c:xMode val="edge"/>
          <c:yMode val="edge"/>
          <c:x val="0.45600539515893845"/>
          <c:y val="2.3202814896889456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170031630661552"/>
          <c:y val="6.5182195975503052E-2"/>
          <c:w val="0.66973534558180237"/>
          <c:h val="0.85574518810148736"/>
        </c:manualLayout>
      </c:layout>
      <c:lineChart>
        <c:grouping val="standard"/>
        <c:varyColors val="0"/>
        <c:ser>
          <c:idx val="2"/>
          <c:order val="0"/>
          <c:tx>
            <c:strRef>
              <c:f>'M2 Prev vs Reporting'!$C$8</c:f>
              <c:strCache>
                <c:ptCount val="1"/>
                <c:pt idx="0">
                  <c:v>Survey-Estimated Number of Service Members who Experienced Unwanted Sexual Contact in the Past Year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diamond"/>
            <c:size val="8"/>
            <c:spPr>
              <a:solidFill>
                <a:srgbClr val="76BCE8"/>
              </a:solidFill>
              <a:ln>
                <a:solidFill>
                  <a:sysClr val="windowText" lastClr="000000"/>
                </a:solidFill>
              </a:ln>
              <a:effectLst/>
            </c:spPr>
          </c:marker>
          <c:dPt>
            <c:idx val="0"/>
            <c:bubble3D val="0"/>
            <c:spPr>
              <a:ln w="2540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E2-4118-85BA-355F80AD558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98E2-4118-85BA-355F80AD558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3-98E2-4118-85BA-355F80AD5583}"/>
              </c:ext>
            </c:extLst>
          </c:dPt>
          <c:dLbls>
            <c:dLbl>
              <c:idx val="0"/>
              <c:layout>
                <c:manualLayout>
                  <c:x val="-4.2376387874196154E-2"/>
                  <c:y val="-0.11559645976116718"/>
                </c:manualLayout>
              </c:layout>
              <c:tx>
                <c:strRef>
                  <c:f>'M2 Prev vs Reporting'!$AA$10</c:f>
                  <c:strCache>
                    <c:ptCount val="1"/>
                    <c:pt idx="0">
                      <c:v>Women: 4.4%
Men: 0.9%
~19,300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{F15E8375-2B06-4DC0-BBDC-69357FFC9D9A}</c15:txfldGUID>
                      <c15:f>'M2 Prev vs Reporting'!$AA$10</c15:f>
                      <c15:dlblFieldTableCache>
                        <c:ptCount val="1"/>
                        <c:pt idx="0">
                          <c:v>Women: 4.4%
Men: 0.9%
~19,300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98E2-4118-85BA-355F80AD5583}"/>
                </c:ext>
              </c:extLst>
            </c:dLbl>
            <c:dLbl>
              <c:idx val="2"/>
              <c:layout>
                <c:manualLayout>
                  <c:x val="-6.0671185431717969E-2"/>
                  <c:y val="-0.13964806252925799"/>
                </c:manualLayout>
              </c:layout>
              <c:tx>
                <c:strRef>
                  <c:f>'M2 Prev vs Reporting'!$AA$11</c:f>
                  <c:strCache>
                    <c:ptCount val="1"/>
                    <c:pt idx="0">
                      <c:v>Women: 6.1%
Men: 1.2%
~26,000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{1FCCC440-4667-4E74-95B2-5412E653E44E}</c15:txfldGUID>
                      <c15:f>'M2 Prev vs Reporting'!$AA$11</c15:f>
                      <c15:dlblFieldTableCache>
                        <c:ptCount val="1"/>
                        <c:pt idx="0">
                          <c:v>Women: 6.1%
Men: 1.2%
~26,000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98E2-4118-85BA-355F80AD5583}"/>
                </c:ext>
              </c:extLst>
            </c:dLbl>
            <c:dLbl>
              <c:idx val="4"/>
              <c:layout>
                <c:manualLayout>
                  <c:x val="-9.796090829555397E-2"/>
                  <c:y val="-0.11137139107611549"/>
                </c:manualLayout>
              </c:layout>
              <c:tx>
                <c:strRef>
                  <c:f>'M2 Prev vs Reporting'!$AA$12</c:f>
                  <c:strCache>
                    <c:ptCount val="1"/>
                    <c:pt idx="0">
                      <c:v>Women: 4.9%
Men: 0.9%
~20,300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{FB4FE0F3-2CC3-4DD4-BB13-A611AF323216}</c15:txfldGUID>
                      <c15:f>'M2 Prev vs Reporting'!$AA$12</c15:f>
                      <c15:dlblFieldTableCache>
                        <c:ptCount val="1"/>
                        <c:pt idx="0">
                          <c:v>Women: 4.9%
Men: 0.9%
~20,300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98E2-4118-85BA-355F80AD5583}"/>
                </c:ext>
              </c:extLst>
            </c:dLbl>
            <c:dLbl>
              <c:idx val="6"/>
              <c:layout>
                <c:manualLayout>
                  <c:x val="-0.10038333613362145"/>
                  <c:y val="-0.10769958442694663"/>
                </c:manualLayout>
              </c:layout>
              <c:tx>
                <c:strRef>
                  <c:f>'M2 Prev vs Reporting'!$AA$13</c:f>
                  <c:strCache>
                    <c:ptCount val="1"/>
                    <c:pt idx="0">
                      <c:v>Women: 4.3% Men: 0.6% ~14,900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{4BF05594-0E7B-4180-AFC8-7218AD215C5F}</c15:txfldGUID>
                      <c15:f>'M2 Prev vs Reporting'!$AA$13</c15:f>
                      <c15:dlblFieldTableCache>
                        <c:ptCount val="1"/>
                        <c:pt idx="0">
                          <c:v>Women: 4.3% Men: 0.6% ~14,900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98E2-4118-85BA-355F80AD5583}"/>
                </c:ext>
              </c:extLst>
            </c:dLbl>
            <c:dLbl>
              <c:idx val="11"/>
              <c:layout>
                <c:manualLayout>
                  <c:x val="-0.13505533946810871"/>
                  <c:y val="-4.8455481526347668E-5"/>
                </c:manualLayout>
              </c:layout>
              <c:tx>
                <c:strRef>
                  <c:f>'M2 Prev vs Reporting'!$AA$15</c:f>
                  <c:strCache>
                    <c:ptCount val="1"/>
                    <c:pt idx="0">
                      <c:v>Women: 8.4% 
Men: 1.5% 
~35,900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{7658DF3F-F9EB-4415-97DE-F6A63F081E36}</c15:txfldGUID>
                      <c15:f>'M2 Prev vs Reporting'!$AA$15</c15:f>
                      <c15:dlblFieldTableCache>
                        <c:ptCount val="1"/>
                        <c:pt idx="0">
                          <c:v>Women: 8.4% 
Men: 1.5% 
~35,900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98E2-4118-85BA-355F80AD5583}"/>
                </c:ext>
              </c:extLst>
            </c:dLbl>
            <c:numFmt formatCode="#,##0" sourceLinked="0"/>
            <c:spPr>
              <a:noFill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2"/>
                <c:pt idx="0">
                  <c:v>2800</c:v>
                </c:pt>
                <c:pt idx="2">
                  <c:v>4100</c:v>
                </c:pt>
                <c:pt idx="4">
                  <c:v>2100</c:v>
                </c:pt>
                <c:pt idx="6">
                  <c:v>800</c:v>
                </c:pt>
                <c:pt idx="8">
                  <c:v>1115</c:v>
                </c:pt>
                <c:pt idx="11">
                  <c:v>2050</c:v>
                </c:pt>
              </c:numLit>
            </c:plus>
            <c:minus>
              <c:numLit>
                <c:formatCode>General</c:formatCode>
                <c:ptCount val="12"/>
                <c:pt idx="0">
                  <c:v>2700</c:v>
                </c:pt>
                <c:pt idx="2">
                  <c:v>4200</c:v>
                </c:pt>
                <c:pt idx="4">
                  <c:v>2100</c:v>
                </c:pt>
                <c:pt idx="6">
                  <c:v>900</c:v>
                </c:pt>
                <c:pt idx="8">
                  <c:v>1115</c:v>
                </c:pt>
                <c:pt idx="11">
                  <c:v>2050</c:v>
                </c:pt>
              </c:numLit>
            </c:minus>
            <c:spPr>
              <a:ln>
                <a:solidFill>
                  <a:sysClr val="windowText" lastClr="000000">
                    <a:shade val="95000"/>
                    <a:satMod val="105000"/>
                  </a:sysClr>
                </a:solidFill>
              </a:ln>
            </c:spPr>
          </c:errBars>
          <c:cat>
            <c:strRef>
              <c:f>'M2 Prev vs Reporting'!$A$15:$A$29</c:f>
              <c:strCache>
                <c:ptCount val="15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</c:v>
                </c:pt>
                <c:pt idx="10">
                  <c:v>FY20</c:v>
                </c:pt>
                <c:pt idx="11">
                  <c:v>CY21</c:v>
                </c:pt>
                <c:pt idx="12">
                  <c:v>FY22</c:v>
                </c:pt>
                <c:pt idx="13">
                  <c:v>FY23</c:v>
                </c:pt>
                <c:pt idx="14">
                  <c:v>FY24</c:v>
                </c:pt>
              </c:strCache>
              <c:extLst/>
            </c:strRef>
          </c:cat>
          <c:val>
            <c:numRef>
              <c:f>'M2 Prev vs Reporting'!$C$15:$C$27</c:f>
              <c:numCache>
                <c:formatCode>General</c:formatCode>
                <c:ptCount val="13"/>
                <c:pt idx="0">
                  <c:v>19300</c:v>
                </c:pt>
                <c:pt idx="2">
                  <c:v>26000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6-98E2-4118-85BA-355F80AD5583}"/>
            </c:ext>
          </c:extLst>
        </c:ser>
        <c:ser>
          <c:idx val="0"/>
          <c:order val="1"/>
          <c:tx>
            <c:strRef>
              <c:f>'M2 Prev vs Reporting'!$E$8</c:f>
              <c:strCache>
                <c:ptCount val="1"/>
                <c:pt idx="0">
                  <c:v>Survey-Estimated Number of Service Members who Experienced Sexual Assault in the Past Year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diamond"/>
            <c:size val="8"/>
            <c:spPr>
              <a:solidFill>
                <a:srgbClr val="F8DA85"/>
              </a:solidFill>
              <a:ln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5.694085139411021E-2"/>
                  <c:y val="-0.10183507443757986"/>
                </c:manualLayout>
              </c:layout>
              <c:tx>
                <c:strRef>
                  <c:f>'M2 Prev vs Reporting'!$AA$12</c:f>
                  <c:strCache>
                    <c:ptCount val="1"/>
                    <c:pt idx="0">
                      <c:v>Women: 4.9%
Men: 0.9%
~20,300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{0712807B-29E8-4D69-B1A1-A3D6C79B5C09}</c15:txfldGUID>
                      <c15:f>'M2 Prev vs Reporting'!$AA$12</c15:f>
                      <c15:dlblFieldTableCache>
                        <c:ptCount val="1"/>
                        <c:pt idx="0">
                          <c:v>Women: 4.9%
Men: 0.9%
~20,300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98E2-4118-85BA-355F80AD5583}"/>
                </c:ext>
              </c:extLst>
            </c:dLbl>
            <c:dLbl>
              <c:idx val="6"/>
              <c:layout>
                <c:manualLayout>
                  <c:x val="-6.1007900468881798E-2"/>
                  <c:y val="-7.1283584346873791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Women: 4.3% </a:t>
                    </a:r>
                  </a:p>
                  <a:p>
                    <a:r>
                      <a:rPr lang="en-US" sz="900"/>
                      <a:t>Men: 0.6% </a:t>
                    </a:r>
                  </a:p>
                  <a:p>
                    <a:r>
                      <a:rPr lang="en-US" sz="900"/>
                      <a:t>~14,900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8E2-4118-85BA-355F80AD5583}"/>
                </c:ext>
              </c:extLst>
            </c:dLbl>
            <c:dLbl>
              <c:idx val="8"/>
              <c:layout>
                <c:manualLayout>
                  <c:x val="-5.9577387139809021E-2"/>
                  <c:y val="-7.4550110020743868E-2"/>
                </c:manualLayout>
              </c:layout>
              <c:tx>
                <c:strRef>
                  <c:f>'M2 Prev vs Reporting'!$AA$14</c:f>
                  <c:strCache>
                    <c:ptCount val="1"/>
                    <c:pt idx="0">
                      <c:v>Women: 6.2% 
Men: 0.7% 
~20,500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{BA78BF17-92F4-4734-A207-149F48D74D69}</c15:txfldGUID>
                      <c15:f>'M2 Prev vs Reporting'!$AA$14</c15:f>
                      <c15:dlblFieldTableCache>
                        <c:ptCount val="1"/>
                        <c:pt idx="0">
                          <c:v>Women: 6.2% 
Men: 0.7% 
~20,500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98E2-4118-85BA-355F80AD55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2"/>
                <c:pt idx="0">
                  <c:v>2800</c:v>
                </c:pt>
                <c:pt idx="2">
                  <c:v>4100</c:v>
                </c:pt>
                <c:pt idx="4">
                  <c:v>2100</c:v>
                </c:pt>
                <c:pt idx="6">
                  <c:v>800</c:v>
                </c:pt>
                <c:pt idx="8">
                  <c:v>1115</c:v>
                </c:pt>
                <c:pt idx="11">
                  <c:v>2050</c:v>
                </c:pt>
              </c:numLit>
            </c:plus>
            <c:minus>
              <c:numLit>
                <c:formatCode>General</c:formatCode>
                <c:ptCount val="12"/>
                <c:pt idx="0">
                  <c:v>2700</c:v>
                </c:pt>
                <c:pt idx="2">
                  <c:v>4200</c:v>
                </c:pt>
                <c:pt idx="4">
                  <c:v>2100</c:v>
                </c:pt>
                <c:pt idx="6">
                  <c:v>900</c:v>
                </c:pt>
                <c:pt idx="8">
                  <c:v>1115</c:v>
                </c:pt>
                <c:pt idx="11">
                  <c:v>2050</c:v>
                </c:pt>
              </c:numLit>
            </c:minus>
          </c:errBars>
          <c:cat>
            <c:strRef>
              <c:f>'M2 Prev vs Reporting'!$A$15:$A$29</c:f>
              <c:strCache>
                <c:ptCount val="15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</c:v>
                </c:pt>
                <c:pt idx="10">
                  <c:v>FY20</c:v>
                </c:pt>
                <c:pt idx="11">
                  <c:v>CY21</c:v>
                </c:pt>
                <c:pt idx="12">
                  <c:v>FY22</c:v>
                </c:pt>
                <c:pt idx="13">
                  <c:v>FY23</c:v>
                </c:pt>
                <c:pt idx="14">
                  <c:v>FY24</c:v>
                </c:pt>
              </c:strCache>
              <c:extLst/>
            </c:strRef>
          </c:cat>
          <c:val>
            <c:numRef>
              <c:f>'M2 Prev vs Reporting'!$E$15:$E$27</c:f>
              <c:numCache>
                <c:formatCode>General</c:formatCode>
                <c:ptCount val="13"/>
                <c:pt idx="4" formatCode="#,##0">
                  <c:v>20300</c:v>
                </c:pt>
                <c:pt idx="6" formatCode="#,##0">
                  <c:v>14900</c:v>
                </c:pt>
                <c:pt idx="8" formatCode="#,##0">
                  <c:v>20500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A-98E2-4118-85BA-355F80AD5583}"/>
            </c:ext>
          </c:extLst>
        </c:ser>
        <c:ser>
          <c:idx val="3"/>
          <c:order val="2"/>
          <c:tx>
            <c:strRef>
              <c:f>'M2 Prev vs Reporting'!$B$8</c:f>
              <c:strCache>
                <c:ptCount val="1"/>
                <c:pt idx="0">
                  <c:v>Survey-Estimated Number of Service Members who Experienced Unwanted Sexual Contact in the Past Year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diamond"/>
            <c:size val="9"/>
            <c:spPr>
              <a:ln>
                <a:solidFill>
                  <a:sysClr val="windowText" lastClr="000000"/>
                </a:solidFill>
              </a:ln>
              <a:effectLst/>
            </c:spPr>
          </c:marker>
          <c:dPt>
            <c:idx val="11"/>
            <c:marker>
              <c:symbol val="diamond"/>
              <c:size val="8"/>
            </c:marker>
            <c:bubble3D val="0"/>
            <c:extLst>
              <c:ext xmlns:c16="http://schemas.microsoft.com/office/drawing/2014/chart" uri="{C3380CC4-5D6E-409C-BE32-E72D297353CC}">
                <c16:uniqueId val="{0000000B-98E2-4118-85BA-355F80AD5583}"/>
              </c:ext>
            </c:extLst>
          </c:dPt>
          <c:dLbls>
            <c:dLbl>
              <c:idx val="11"/>
              <c:layout>
                <c:manualLayout>
                  <c:x val="-6.6574145538392152E-2"/>
                  <c:y val="-9.8332497417052106E-2"/>
                </c:manualLayout>
              </c:layout>
              <c:tx>
                <c:strRef>
                  <c:f>'M2 Prev vs Reporting'!$AA$15</c:f>
                  <c:strCache>
                    <c:ptCount val="1"/>
                    <c:pt idx="0">
                      <c:v>Women: 8.4% 
Men: 1.5% 
~35,900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{30964542-C57B-47CE-8F8A-532C30B9FF36}</c15:txfldGUID>
                      <c15:f>'M2 Prev vs Reporting'!$AA$15</c15:f>
                      <c15:dlblFieldTableCache>
                        <c:ptCount val="1"/>
                        <c:pt idx="0">
                          <c:v>Women: 8.4% 
Men: 1.5% 
~35,900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98E2-4118-85BA-355F80AD5583}"/>
                </c:ext>
              </c:extLst>
            </c:dLbl>
            <c:dLbl>
              <c:idx val="13"/>
              <c:layout>
                <c:manualLayout>
                  <c:x val="-6.0875147841246535E-2"/>
                  <c:y val="-0.11161970095525646"/>
                </c:manualLayout>
              </c:layout>
              <c:tx>
                <c:strRef>
                  <c:f>'M2 Prev vs Reporting'!$AA$16</c:f>
                  <c:strCache>
                    <c:ptCount val="1"/>
                    <c:pt idx="0">
                      <c:v>Women: 6.8% 
Men: 1.3% 
~29,000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{A24C9C91-2D57-408C-B0F4-7F36078CCEEC}</c15:txfldGUID>
                      <c15:f>'M2 Prev vs Reporting'!$AA$16</c15:f>
                      <c15:dlblFieldTableCache>
                        <c:ptCount val="1"/>
                        <c:pt idx="0">
                          <c:v>Women: 6.8% 
Men: 1.3% 
~29,000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98E2-4118-85BA-355F80AD55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4"/>
                <c:pt idx="0">
                  <c:v>2800</c:v>
                </c:pt>
                <c:pt idx="2">
                  <c:v>4100</c:v>
                </c:pt>
                <c:pt idx="4">
                  <c:v>2100</c:v>
                </c:pt>
                <c:pt idx="6">
                  <c:v>800</c:v>
                </c:pt>
                <c:pt idx="8">
                  <c:v>1115</c:v>
                </c:pt>
                <c:pt idx="11">
                  <c:v>2050</c:v>
                </c:pt>
                <c:pt idx="13">
                  <c:v>1384</c:v>
                </c:pt>
              </c:numLit>
            </c:plus>
            <c:minus>
              <c:numLit>
                <c:formatCode>General</c:formatCode>
                <c:ptCount val="14"/>
                <c:pt idx="0">
                  <c:v>2700</c:v>
                </c:pt>
                <c:pt idx="2">
                  <c:v>4200</c:v>
                </c:pt>
                <c:pt idx="4">
                  <c:v>2100</c:v>
                </c:pt>
                <c:pt idx="6">
                  <c:v>900</c:v>
                </c:pt>
                <c:pt idx="8">
                  <c:v>1115</c:v>
                </c:pt>
                <c:pt idx="11">
                  <c:v>2050</c:v>
                </c:pt>
                <c:pt idx="13">
                  <c:v>1384</c:v>
                </c:pt>
              </c:numLit>
            </c:minus>
          </c:errBars>
          <c:cat>
            <c:strRef>
              <c:f>'M2 Prev vs Reporting'!$A$15:$A$29</c:f>
              <c:strCache>
                <c:ptCount val="15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</c:v>
                </c:pt>
                <c:pt idx="10">
                  <c:v>FY20</c:v>
                </c:pt>
                <c:pt idx="11">
                  <c:v>CY21</c:v>
                </c:pt>
                <c:pt idx="12">
                  <c:v>FY22</c:v>
                </c:pt>
                <c:pt idx="13">
                  <c:v>FY23</c:v>
                </c:pt>
                <c:pt idx="14">
                  <c:v>FY24</c:v>
                </c:pt>
              </c:strCache>
              <c:extLst/>
            </c:strRef>
          </c:cat>
          <c:val>
            <c:numRef>
              <c:f>'M2 Prev vs Reporting'!$B$15:$B$28</c:f>
              <c:numCache>
                <c:formatCode>General</c:formatCode>
                <c:ptCount val="14"/>
                <c:pt idx="11" formatCode="#,##0">
                  <c:v>35900</c:v>
                </c:pt>
                <c:pt idx="13" formatCode="#,##0">
                  <c:v>29000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D-98E2-4118-85BA-355F80AD5583}"/>
            </c:ext>
          </c:extLst>
        </c:ser>
        <c:ser>
          <c:idx val="1"/>
          <c:order val="3"/>
          <c:tx>
            <c:strRef>
              <c:f>'M2 Prev vs Reporting'!$D$8</c:f>
              <c:strCache>
                <c:ptCount val="1"/>
                <c:pt idx="0">
                  <c:v>Number of Reports of Sexual Assault by Service Members for Incidents that Occurred During Military Service</c:v>
                </c:pt>
              </c:strCache>
            </c:strRef>
          </c:tx>
          <c:spPr>
            <a:ln w="25400">
              <a:solidFill>
                <a:srgbClr val="A44B48"/>
              </a:solidFill>
            </a:ln>
            <a:effectLst/>
          </c:spPr>
          <c:marker>
            <c:symbol val="square"/>
            <c:size val="8"/>
            <c:spPr>
              <a:solidFill>
                <a:srgbClr val="A44B48"/>
              </a:solidFill>
              <a:ln>
                <a:solidFill>
                  <a:sysClr val="windowText" lastClr="000000"/>
                </a:solidFill>
              </a:ln>
              <a:effectLst/>
            </c:spPr>
          </c:marker>
          <c:dPt>
            <c:idx val="0"/>
            <c:bubble3D val="0"/>
            <c:spPr>
              <a:ln w="25400">
                <a:solidFill>
                  <a:srgbClr val="A44B48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F-98E2-4118-85BA-355F80AD5583}"/>
              </c:ext>
            </c:extLst>
          </c:dPt>
          <c:dPt>
            <c:idx val="4"/>
            <c:bubble3D val="0"/>
            <c:spPr>
              <a:ln w="25400">
                <a:solidFill>
                  <a:srgbClr val="A44B48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1-98E2-4118-85BA-355F80AD5583}"/>
              </c:ext>
            </c:extLst>
          </c:dPt>
          <c:dLbls>
            <c:dLbl>
              <c:idx val="0"/>
              <c:layout>
                <c:manualLayout>
                  <c:x val="-4.9197744805225915E-2"/>
                  <c:y val="-6.1888431082927152E-2"/>
                </c:manualLayout>
              </c:layout>
              <c:tx>
                <c:strRef>
                  <c:f>'M2 Prev vs Reporting'!$Y$10</c:f>
                  <c:strCache>
                    <c:ptCount val="1"/>
                    <c:pt idx="0">
                      <c:v>(~13%)
2532</c:v>
                    </c:pt>
                  </c:strCache>
                </c:strRef>
              </c:tx>
              <c:numFmt formatCode="0" sourceLinked="0"/>
              <c:spPr/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{FEAEEA56-7069-4A13-B1C2-5035A30D2260}</c15:txfldGUID>
                      <c15:f>'M2 Prev vs Reporting'!$Y$10</c15:f>
                      <c15:dlblFieldTableCache>
                        <c:ptCount val="1"/>
                        <c:pt idx="0">
                          <c:v>(~13%)
2532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98E2-4118-85BA-355F80AD5583}"/>
                </c:ext>
              </c:extLst>
            </c:dLbl>
            <c:dLbl>
              <c:idx val="1"/>
              <c:layout>
                <c:manualLayout>
                  <c:x val="-3.9452263779527562E-2"/>
                  <c:y val="-3.4729201792562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8E2-4118-85BA-355F80AD5583}"/>
                </c:ext>
              </c:extLst>
            </c:dLbl>
            <c:dLbl>
              <c:idx val="2"/>
              <c:layout>
                <c:manualLayout>
                  <c:x val="-4.332734730980653E-2"/>
                  <c:y val="-6.2582976931541023E-2"/>
                </c:manualLayout>
              </c:layout>
              <c:tx>
                <c:strRef>
                  <c:f>'M2 Prev vs Reporting'!$Y$11</c:f>
                  <c:strCache>
                    <c:ptCount val="1"/>
                    <c:pt idx="0">
                      <c:v>(~11%)
2828</c:v>
                    </c:pt>
                  </c:strCache>
                </c:strRef>
              </c:tx>
              <c:numFmt formatCode="0" sourceLinked="0"/>
              <c:spPr/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{E714DD3B-015C-454D-AD4E-075B0F6796F9}</c15:txfldGUID>
                      <c15:f>'M2 Prev vs Reporting'!$Y$11</c15:f>
                      <c15:dlblFieldTableCache>
                        <c:ptCount val="1"/>
                        <c:pt idx="0">
                          <c:v>(~11%)
2828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98E2-4118-85BA-355F80AD5583}"/>
                </c:ext>
              </c:extLst>
            </c:dLbl>
            <c:dLbl>
              <c:idx val="3"/>
              <c:layout>
                <c:manualLayout>
                  <c:x val="-4.4569644311702489E-2"/>
                  <c:y val="-3.1337027864464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8E2-4118-85BA-355F80AD5583}"/>
                </c:ext>
              </c:extLst>
            </c:dLbl>
            <c:dLbl>
              <c:idx val="4"/>
              <c:layout>
                <c:manualLayout>
                  <c:x val="-4.8338630592068485E-2"/>
                  <c:y val="-5.7890785513588054E-2"/>
                </c:manualLayout>
              </c:layout>
              <c:tx>
                <c:strRef>
                  <c:f>'M2 Prev vs Reporting'!$Y$12</c:f>
                  <c:strCache>
                    <c:ptCount val="1"/>
                    <c:pt idx="0">
                      <c:v>(~23%)
4744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{1172C09F-5354-4FCC-B068-7565E12B9F31}</c15:txfldGUID>
                      <c15:f>'M2 Prev vs Reporting'!$Y$12</c15:f>
                      <c15:dlblFieldTableCache>
                        <c:ptCount val="1"/>
                        <c:pt idx="0">
                          <c:v>(~23%)
4744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98E2-4118-85BA-355F80AD5583}"/>
                </c:ext>
              </c:extLst>
            </c:dLbl>
            <c:dLbl>
              <c:idx val="5"/>
              <c:layout>
                <c:manualLayout>
                  <c:x val="-3.9130905511810948E-2"/>
                  <c:y val="-3.0310394049694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8E2-4118-85BA-355F80AD5583}"/>
                </c:ext>
              </c:extLst>
            </c:dLbl>
            <c:dLbl>
              <c:idx val="6"/>
              <c:layout>
                <c:manualLayout>
                  <c:x val="-4.6084365055650778E-2"/>
                  <c:y val="-6.6360839682097883E-2"/>
                </c:manualLayout>
              </c:layout>
              <c:tx>
                <c:strRef>
                  <c:f>'M2 Prev vs Reporting'!$Y$13</c:f>
                  <c:strCache>
                    <c:ptCount val="1"/>
                    <c:pt idx="0">
                      <c:v>(~32%)
4794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{0AA874F1-7D6A-4234-BF0C-23028E813E20}</c15:txfldGUID>
                      <c15:f>'M2 Prev vs Reporting'!$Y$13</c15:f>
                      <c15:dlblFieldTableCache>
                        <c:ptCount val="1"/>
                        <c:pt idx="0">
                          <c:v>(~32%)
4794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98E2-4118-85BA-355F80AD5583}"/>
                </c:ext>
              </c:extLst>
            </c:dLbl>
            <c:dLbl>
              <c:idx val="7"/>
              <c:layout>
                <c:manualLayout>
                  <c:x val="-3.9452332657200814E-2"/>
                  <c:y val="-3.2122652510467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8E2-4118-85BA-355F80AD5583}"/>
                </c:ext>
              </c:extLst>
            </c:dLbl>
            <c:dLbl>
              <c:idx val="8"/>
              <c:layout>
                <c:manualLayout>
                  <c:x val="-4.4783953048092399E-2"/>
                  <c:y val="-6.1648751489055534E-2"/>
                </c:manualLayout>
              </c:layout>
              <c:tx>
                <c:strRef>
                  <c:f>'M2 Prev vs Reporting'!$Y$14</c:f>
                  <c:strCache>
                    <c:ptCount val="1"/>
                    <c:pt idx="0">
                      <c:v>(~30%)
6053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{9BD58AF7-7677-4D6F-BBA8-AE3154CE0A38}</c15:txfldGUID>
                      <c15:f>'M2 Prev vs Reporting'!$Y$14</c15:f>
                      <c15:dlblFieldTableCache>
                        <c:ptCount val="1"/>
                        <c:pt idx="0">
                          <c:v>(~30%)
6053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98E2-4118-85BA-355F80AD5583}"/>
                </c:ext>
              </c:extLst>
            </c:dLbl>
            <c:dLbl>
              <c:idx val="9"/>
              <c:layout>
                <c:manualLayout>
                  <c:x val="-3.7232939632545932E-2"/>
                  <c:y val="-3.86429149764333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8E2-4118-85BA-355F80AD5583}"/>
                </c:ext>
              </c:extLst>
            </c:dLbl>
            <c:dLbl>
              <c:idx val="11"/>
              <c:tx>
                <c:strRef>
                  <c:f>'M2 Prev vs Reporting'!$Y$15</c:f>
                  <c:strCache>
                    <c:ptCount val="1"/>
                    <c:pt idx="0">
                      <c:v>(~20%)
7260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{B9AB201C-86A5-43AC-B1F6-2BC4BAF13334}</c15:txfldGUID>
                      <c15:f>'M2 Prev vs Reporting'!$Y$15</c15:f>
                      <c15:dlblFieldTableCache>
                        <c:ptCount val="1"/>
                        <c:pt idx="0">
                          <c:v>(~20%)
7260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98E2-4118-85BA-355F80AD5583}"/>
                </c:ext>
              </c:extLst>
            </c:dLbl>
            <c:dLbl>
              <c:idx val="13"/>
              <c:tx>
                <c:strRef>
                  <c:f>'M2 Prev vs Reporting'!$Y$16</c:f>
                  <c:strCache>
                    <c:ptCount val="1"/>
                    <c:pt idx="0">
                      <c:v>(~25%)
7266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{127F97AC-DE1E-456E-A053-322BE11C0F57}</c15:txfldGUID>
                      <c15:f>'M2 Prev vs Reporting'!$Y$16</c15:f>
                      <c15:dlblFieldTableCache>
                        <c:ptCount val="1"/>
                        <c:pt idx="0">
                          <c:v>(~25%)
7266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98E2-4118-85BA-355F80AD5583}"/>
                </c:ext>
              </c:extLst>
            </c:dLbl>
            <c:dLbl>
              <c:idx val="14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98E2-4118-85BA-355F80AD5583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'M2 Prev vs Reporting'!$A$15:$A$29</c:f>
              <c:strCache>
                <c:ptCount val="15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</c:v>
                </c:pt>
                <c:pt idx="10">
                  <c:v>FY20</c:v>
                </c:pt>
                <c:pt idx="11">
                  <c:v>CY21</c:v>
                </c:pt>
                <c:pt idx="12">
                  <c:v>FY22</c:v>
                </c:pt>
                <c:pt idx="13">
                  <c:v>FY23</c:v>
                </c:pt>
                <c:pt idx="14">
                  <c:v>FY24</c:v>
                </c:pt>
              </c:strCache>
              <c:extLst/>
            </c:strRef>
          </c:cat>
          <c:val>
            <c:numRef>
              <c:f>'M2 Prev vs Reporting'!$D$15:$D$29</c:f>
              <c:numCache>
                <c:formatCode>0</c:formatCode>
                <c:ptCount val="15"/>
                <c:pt idx="0">
                  <c:v>2532</c:v>
                </c:pt>
                <c:pt idx="1">
                  <c:v>2639</c:v>
                </c:pt>
                <c:pt idx="2">
                  <c:v>2828</c:v>
                </c:pt>
                <c:pt idx="3">
                  <c:v>4113</c:v>
                </c:pt>
                <c:pt idx="4">
                  <c:v>4744</c:v>
                </c:pt>
                <c:pt idx="5">
                  <c:v>4736</c:v>
                </c:pt>
                <c:pt idx="6">
                  <c:v>4794</c:v>
                </c:pt>
                <c:pt idx="7">
                  <c:v>5277</c:v>
                </c:pt>
                <c:pt idx="8">
                  <c:v>6053</c:v>
                </c:pt>
                <c:pt idx="9">
                  <c:v>6236</c:v>
                </c:pt>
                <c:pt idx="10">
                  <c:v>6290</c:v>
                </c:pt>
                <c:pt idx="11">
                  <c:v>7260</c:v>
                </c:pt>
                <c:pt idx="12">
                  <c:v>7378</c:v>
                </c:pt>
                <c:pt idx="13">
                  <c:v>7266</c:v>
                </c:pt>
                <c:pt idx="14">
                  <c:v>6973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C-98E2-4118-85BA-355F80AD5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557584"/>
        <c:axId val="474561896"/>
      </c:lineChart>
      <c:catAx>
        <c:axId val="474557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2265562958476344"/>
              <c:y val="0.959162073490813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aseline="0">
                <a:solidFill>
                  <a:sysClr val="windowText" lastClr="000000"/>
                </a:solidFill>
              </a:defRPr>
            </a:pPr>
            <a:endParaRPr lang="en-US"/>
          </a:p>
        </c:txPr>
        <c:crossAx val="474561896"/>
        <c:crosses val="autoZero"/>
        <c:auto val="1"/>
        <c:lblAlgn val="ctr"/>
        <c:lblOffset val="100"/>
        <c:tickLblSkip val="1"/>
        <c:noMultiLvlLbl val="0"/>
      </c:catAx>
      <c:valAx>
        <c:axId val="474561896"/>
        <c:scaling>
          <c:orientation val="minMax"/>
          <c:max val="4000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/>
                  <a:t>Number of Service Members</a:t>
                </a:r>
              </a:p>
            </c:rich>
          </c:tx>
          <c:layout>
            <c:manualLayout>
              <c:xMode val="edge"/>
              <c:yMode val="edge"/>
              <c:x val="9.7777140217473308E-4"/>
              <c:y val="0.22215578126794325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crossAx val="474557584"/>
        <c:crosses val="autoZero"/>
        <c:crossBetween val="between"/>
        <c:majorUnit val="5000"/>
        <c:minorUnit val="100"/>
      </c:valAx>
    </c:plotArea>
    <c:legend>
      <c:legendPos val="r"/>
      <c:layout>
        <c:manualLayout>
          <c:xMode val="edge"/>
          <c:yMode val="edge"/>
          <c:x val="0.78974112515523698"/>
          <c:y val="4.4875998426899572E-2"/>
          <c:w val="0.20569034710858358"/>
          <c:h val="0.59630130777740953"/>
        </c:manualLayout>
      </c:layout>
      <c:overlay val="0"/>
      <c:txPr>
        <a:bodyPr/>
        <a:lstStyle/>
        <a:p>
          <a:pPr>
            <a:defRPr sz="9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78692355995822"/>
          <c:y val="3.0753226159230096E-2"/>
          <c:w val="0.82153774376993194"/>
          <c:h val="0.67761599791437899"/>
        </c:manualLayout>
      </c:layout>
      <c:lineChart>
        <c:grouping val="standard"/>
        <c:varyColors val="0"/>
        <c:ser>
          <c:idx val="0"/>
          <c:order val="0"/>
          <c:tx>
            <c:strRef>
              <c:f>'Figure 11-CM NJP AAA Discharge'!$A$8</c:f>
              <c:strCache>
                <c:ptCount val="1"/>
                <c:pt idx="0">
                  <c:v>Court-Martial Charges Preferred (Initiated)</c:v>
                </c:pt>
              </c:strCache>
            </c:strRef>
          </c:tx>
          <c:spPr>
            <a:ln w="25400">
              <a:solidFill>
                <a:srgbClr val="943634"/>
              </a:solidFill>
            </a:ln>
            <a:effectLst/>
          </c:spPr>
          <c:marker>
            <c:symbol val="square"/>
            <c:size val="8"/>
            <c:spPr>
              <a:solidFill>
                <a:srgbClr val="943634"/>
              </a:solidFill>
              <a:ln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873264810261918E-2"/>
                  <c:y val="-4.7162416799810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01-49D5-B841-0D575BD7A13D}"/>
                </c:ext>
              </c:extLst>
            </c:dLbl>
            <c:dLbl>
              <c:idx val="1"/>
              <c:layout>
                <c:manualLayout>
                  <c:x val="-3.3021621953376809E-2"/>
                  <c:y val="-4.8225659690627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01-49D5-B841-0D575BD7A13D}"/>
                </c:ext>
              </c:extLst>
            </c:dLbl>
            <c:dLbl>
              <c:idx val="2"/>
              <c:layout>
                <c:manualLayout>
                  <c:x val="-3.4855643044619557E-2"/>
                  <c:y val="-4.8225659690627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DF-4871-A1A0-A84533C3A3ED}"/>
                </c:ext>
              </c:extLst>
            </c:dLbl>
            <c:dLbl>
              <c:idx val="3"/>
              <c:layout>
                <c:manualLayout>
                  <c:x val="-3.5817854267528801E-2"/>
                  <c:y val="-4.628918200511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01-49D5-B841-0D575BD7A13D}"/>
                </c:ext>
              </c:extLst>
            </c:dLbl>
            <c:dLbl>
              <c:idx val="4"/>
              <c:layout>
                <c:manualLayout>
                  <c:x val="-3.485563813269394E-2"/>
                  <c:y val="-3.8487336136903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01-49D5-B841-0D575BD7A13D}"/>
                </c:ext>
              </c:extLst>
            </c:dLbl>
            <c:dLbl>
              <c:idx val="5"/>
              <c:layout>
                <c:manualLayout>
                  <c:x val="-3.6689664135861971E-2"/>
                  <c:y val="-4.0946314831665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01-49D5-B841-0D575BD7A13D}"/>
                </c:ext>
              </c:extLst>
            </c:dLbl>
            <c:dLbl>
              <c:idx val="6"/>
              <c:layout>
                <c:manualLayout>
                  <c:x val="-3.572484479559692E-2"/>
                  <c:y val="-3.8935549222987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01-49D5-B841-0D575BD7A13D}"/>
                </c:ext>
              </c:extLst>
            </c:dLbl>
            <c:dLbl>
              <c:idx val="9"/>
              <c:layout>
                <c:manualLayout>
                  <c:x val="-2.9830439061550165E-2"/>
                  <c:y val="3.5859894126305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01-49D5-B841-0D575BD7A13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 b="1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301-49D5-B841-0D575BD7A1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11-CM NJP AAA Discharge'!$L$7:$V$7</c:f>
              <c:strCache>
                <c:ptCount val="11"/>
                <c:pt idx="0">
                  <c:v>2014
N=1550</c:v>
                </c:pt>
                <c:pt idx="1">
                  <c:v>2015
N=1437</c:v>
                </c:pt>
                <c:pt idx="2">
                  <c:v>2016
N=1331</c:v>
                </c:pt>
                <c:pt idx="3">
                  <c:v>2017
N=1446</c:v>
                </c:pt>
                <c:pt idx="4">
                  <c:v>2018
N=1211</c:v>
                </c:pt>
                <c:pt idx="5">
                  <c:v>2019
N=1629</c:v>
                </c:pt>
                <c:pt idx="6">
                  <c:v>2020
N=1632</c:v>
                </c:pt>
                <c:pt idx="7">
                  <c:v>2021
N=1974</c:v>
                </c:pt>
                <c:pt idx="8">
                  <c:v>2022
N=1503</c:v>
                </c:pt>
                <c:pt idx="9">
                  <c:v>2023
N=1284</c:v>
                </c:pt>
                <c:pt idx="10">
                  <c:v>2024
N=1380</c:v>
                </c:pt>
              </c:strCache>
            </c:strRef>
          </c:cat>
          <c:val>
            <c:numRef>
              <c:f>'Figure 11-CM NJP AAA Discharge'!$L$8:$V$8</c:f>
              <c:numCache>
                <c:formatCode>0%</c:formatCode>
                <c:ptCount val="11"/>
                <c:pt idx="0">
                  <c:v>0.64387096774193553</c:v>
                </c:pt>
                <c:pt idx="1">
                  <c:v>0.64439805149617257</c:v>
                </c:pt>
                <c:pt idx="2">
                  <c:v>0.59429000751314798</c:v>
                </c:pt>
                <c:pt idx="3">
                  <c:v>0.53526970954356845</c:v>
                </c:pt>
                <c:pt idx="4">
                  <c:v>0.55161023947151111</c:v>
                </c:pt>
                <c:pt idx="5">
                  <c:v>0.48802946593001839</c:v>
                </c:pt>
                <c:pt idx="6">
                  <c:v>0.4889705882352941</c:v>
                </c:pt>
                <c:pt idx="7">
                  <c:v>0.41843971631205673</c:v>
                </c:pt>
                <c:pt idx="8">
                  <c:v>0.36793080505655357</c:v>
                </c:pt>
                <c:pt idx="9">
                  <c:v>0.3574766355140187</c:v>
                </c:pt>
                <c:pt idx="10">
                  <c:v>0.30724637681159422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301-49D5-B841-0D575BD7A13D}"/>
            </c:ext>
          </c:extLst>
        </c:ser>
        <c:ser>
          <c:idx val="1"/>
          <c:order val="1"/>
          <c:tx>
            <c:strRef>
              <c:f>'Figure 11-CM NJP AAA Discharge'!$A$9</c:f>
              <c:strCache>
                <c:ptCount val="1"/>
                <c:pt idx="0">
                  <c:v>Nonjudicial Punishments (Article 15 UCMJ)</c:v>
                </c:pt>
              </c:strCache>
            </c:strRef>
          </c:tx>
          <c:spPr>
            <a:ln w="25400">
              <a:solidFill>
                <a:srgbClr val="48AA74"/>
              </a:solidFill>
            </a:ln>
            <a:effectLst/>
          </c:spPr>
          <c:marker>
            <c:symbol val="diamond"/>
            <c:size val="8"/>
            <c:spPr>
              <a:solidFill>
                <a:srgbClr val="48AA74"/>
              </a:solidFill>
              <a:ln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049801467124303E-2"/>
                  <c:y val="-4.786589176352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301-49D5-B841-0D575BD7A13D}"/>
                </c:ext>
              </c:extLst>
            </c:dLbl>
            <c:dLbl>
              <c:idx val="1"/>
              <c:layout>
                <c:manualLayout>
                  <c:x val="-3.3958543643583014E-2"/>
                  <c:y val="-4.7865891763529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301-49D5-B841-0D575BD7A13D}"/>
                </c:ext>
              </c:extLst>
            </c:dLbl>
            <c:dLbl>
              <c:idx val="2"/>
              <c:layout>
                <c:manualLayout>
                  <c:x val="-3.3412831649138698E-2"/>
                  <c:y val="-4.4113976198835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DF-4871-A1A0-A84533C3A3ED}"/>
                </c:ext>
              </c:extLst>
            </c:dLbl>
            <c:dLbl>
              <c:idx val="3"/>
              <c:layout>
                <c:manualLayout>
                  <c:x val="-3.6892383252495865E-2"/>
                  <c:y val="3.73157145035381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301-49D5-B841-0D575BD7A13D}"/>
                </c:ext>
              </c:extLst>
            </c:dLbl>
            <c:dLbl>
              <c:idx val="4"/>
              <c:layout>
                <c:manualLayout>
                  <c:x val="-3.4855065400181372E-2"/>
                  <c:y val="4.2897695112951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301-49D5-B841-0D575BD7A13D}"/>
                </c:ext>
              </c:extLst>
            </c:dLbl>
            <c:dLbl>
              <c:idx val="5"/>
              <c:layout>
                <c:manualLayout>
                  <c:x val="-3.5404705939263877E-2"/>
                  <c:y val="4.6980670883083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301-49D5-B841-0D575BD7A13D}"/>
                </c:ext>
              </c:extLst>
            </c:dLbl>
            <c:dLbl>
              <c:idx val="6"/>
              <c:layout>
                <c:manualLayout>
                  <c:x val="-3.4139397462035974E-2"/>
                  <c:y val="3.7800677056937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301-49D5-B841-0D575BD7A13D}"/>
                </c:ext>
              </c:extLst>
            </c:dLbl>
            <c:dLbl>
              <c:idx val="7"/>
              <c:layout>
                <c:manualLayout>
                  <c:x val="-3.7501856109863708E-2"/>
                  <c:y val="-2.97958398438416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301-49D5-B841-0D575BD7A13D}"/>
                </c:ext>
              </c:extLst>
            </c:dLbl>
            <c:dLbl>
              <c:idx val="8"/>
              <c:layout>
                <c:manualLayout>
                  <c:x val="-3.5818214944261913E-2"/>
                  <c:y val="3.6755149141187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301-49D5-B841-0D575BD7A13D}"/>
                </c:ext>
              </c:extLst>
            </c:dLbl>
            <c:dLbl>
              <c:idx val="9"/>
              <c:layout>
                <c:manualLayout>
                  <c:x val="-2.9822924623849556E-2"/>
                  <c:y val="3.0022236942953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301-49D5-B841-0D575BD7A13D}"/>
                </c:ext>
              </c:extLst>
            </c:dLbl>
            <c:dLbl>
              <c:idx val="10"/>
              <c:layout>
                <c:manualLayout>
                  <c:x val="-2.8270887827724966E-2"/>
                  <c:y val="3.2605745953999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301-49D5-B841-0D575BD7A1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11-CM NJP AAA Discharge'!$L$7:$V$7</c:f>
              <c:strCache>
                <c:ptCount val="11"/>
                <c:pt idx="0">
                  <c:v>2014
N=1550</c:v>
                </c:pt>
                <c:pt idx="1">
                  <c:v>2015
N=1437</c:v>
                </c:pt>
                <c:pt idx="2">
                  <c:v>2016
N=1331</c:v>
                </c:pt>
                <c:pt idx="3">
                  <c:v>2017
N=1446</c:v>
                </c:pt>
                <c:pt idx="4">
                  <c:v>2018
N=1211</c:v>
                </c:pt>
                <c:pt idx="5">
                  <c:v>2019
N=1629</c:v>
                </c:pt>
                <c:pt idx="6">
                  <c:v>2020
N=1632</c:v>
                </c:pt>
                <c:pt idx="7">
                  <c:v>2021
N=1974</c:v>
                </c:pt>
                <c:pt idx="8">
                  <c:v>2022
N=1503</c:v>
                </c:pt>
                <c:pt idx="9">
                  <c:v>2023
N=1284</c:v>
                </c:pt>
                <c:pt idx="10">
                  <c:v>2024
N=1380</c:v>
                </c:pt>
              </c:strCache>
            </c:strRef>
          </c:cat>
          <c:val>
            <c:numRef>
              <c:f>'Figure 11-CM NJP AAA Discharge'!$L$9:$V$9</c:f>
              <c:numCache>
                <c:formatCode>0%</c:formatCode>
                <c:ptCount val="11"/>
                <c:pt idx="0">
                  <c:v>0.20516129032258065</c:v>
                </c:pt>
                <c:pt idx="1">
                  <c:v>0.21085594989561587</c:v>
                </c:pt>
                <c:pt idx="2">
                  <c:v>0.20435762584522915</c:v>
                </c:pt>
                <c:pt idx="3">
                  <c:v>0.2033195020746888</c:v>
                </c:pt>
                <c:pt idx="4">
                  <c:v>0.22047894302229562</c:v>
                </c:pt>
                <c:pt idx="5">
                  <c:v>0.22099447513812154</c:v>
                </c:pt>
                <c:pt idx="6">
                  <c:v>0.21629901960784315</c:v>
                </c:pt>
                <c:pt idx="7">
                  <c:v>0.30800405268490377</c:v>
                </c:pt>
                <c:pt idx="8">
                  <c:v>0.2827677977378576</c:v>
                </c:pt>
                <c:pt idx="9">
                  <c:v>0.17601246105919002</c:v>
                </c:pt>
                <c:pt idx="10">
                  <c:v>0.15289855072463768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B301-49D5-B841-0D575BD7A13D}"/>
            </c:ext>
          </c:extLst>
        </c:ser>
        <c:ser>
          <c:idx val="2"/>
          <c:order val="2"/>
          <c:tx>
            <c:strRef>
              <c:f>'Figure 11-CM NJP AAA Discharge'!$A$10</c:f>
              <c:strCache>
                <c:ptCount val="1"/>
                <c:pt idx="0">
                  <c:v>Administrative Actions and Discharges</c:v>
                </c:pt>
              </c:strCache>
            </c:strRef>
          </c:tx>
          <c:spPr>
            <a:ln w="25400">
              <a:solidFill>
                <a:srgbClr val="0D5EA8"/>
              </a:solidFill>
            </a:ln>
            <a:effectLst/>
          </c:spPr>
          <c:marker>
            <c:symbol val="circle"/>
            <c:size val="8"/>
            <c:spPr>
              <a:solidFill>
                <a:srgbClr val="0D5EA8"/>
              </a:solidFill>
              <a:ln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717925390000256E-2"/>
                  <c:y val="3.5840456248701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DF-4871-A1A0-A84533C3A3ED}"/>
                </c:ext>
              </c:extLst>
            </c:dLbl>
            <c:dLbl>
              <c:idx val="1"/>
              <c:layout>
                <c:manualLayout>
                  <c:x val="-3.4854465307221215E-2"/>
                  <c:y val="4.00249968753905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DF-4871-A1A0-A84533C3A3ED}"/>
                </c:ext>
              </c:extLst>
            </c:dLbl>
            <c:dLbl>
              <c:idx val="2"/>
              <c:layout>
                <c:manualLayout>
                  <c:x val="-3.2717694297759399E-2"/>
                  <c:y val="3.20885200553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DF-4871-A1A0-A84533C3A3ED}"/>
                </c:ext>
              </c:extLst>
            </c:dLbl>
            <c:dLbl>
              <c:idx val="3"/>
              <c:layout>
                <c:manualLayout>
                  <c:x val="-3.4811388636560352E-2"/>
                  <c:y val="-3.5976868833942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DF-4871-A1A0-A84533C3A3ED}"/>
                </c:ext>
              </c:extLst>
            </c:dLbl>
            <c:dLbl>
              <c:idx val="4"/>
              <c:layout>
                <c:manualLayout>
                  <c:x val="-3.3027253986649192E-2"/>
                  <c:y val="-4.39337121076426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DF-4871-A1A0-A84533C3A3ED}"/>
                </c:ext>
              </c:extLst>
            </c:dLbl>
            <c:dLbl>
              <c:idx val="5"/>
              <c:layout>
                <c:manualLayout>
                  <c:x val="-3.5165384605628479E-2"/>
                  <c:y val="-3.75587818821842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 b="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DF-4871-A1A0-A84533C3A3ED}"/>
                </c:ext>
              </c:extLst>
            </c:dLbl>
            <c:dLbl>
              <c:idx val="6"/>
              <c:layout>
                <c:manualLayout>
                  <c:x val="-3.4148955298595775E-2"/>
                  <c:y val="-3.35051455731944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 b="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DF-4871-A1A0-A84533C3A3ED}"/>
                </c:ext>
              </c:extLst>
            </c:dLbl>
            <c:dLbl>
              <c:idx val="7"/>
              <c:layout>
                <c:manualLayout>
                  <c:x val="-3.2153493594917384E-2"/>
                  <c:y val="3.39359377526062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 b="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DF-4871-A1A0-A84533C3A3ED}"/>
                </c:ext>
              </c:extLst>
            </c:dLbl>
            <c:dLbl>
              <c:idx val="8"/>
              <c:layout>
                <c:manualLayout>
                  <c:x val="-2.8663597017442755E-2"/>
                  <c:y val="2.75663618558903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 b="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DF-4871-A1A0-A84533C3A3ED}"/>
                </c:ext>
              </c:extLst>
            </c:dLbl>
            <c:dLbl>
              <c:idx val="9"/>
              <c:layout>
                <c:manualLayout>
                  <c:x val="-3.1321585292742642E-2"/>
                  <c:y val="-3.5859894126305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DF-4871-A1A0-A84533C3A3ED}"/>
                </c:ext>
              </c:extLst>
            </c:dLbl>
            <c:dLbl>
              <c:idx val="10"/>
              <c:layout>
                <c:manualLayout>
                  <c:x val="-2.9969293930257896E-2"/>
                  <c:y val="-3.8044445396246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2DF-4871-A1A0-A84533C3A3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11-CM NJP AAA Discharge'!$L$7:$V$7</c:f>
              <c:strCache>
                <c:ptCount val="11"/>
                <c:pt idx="0">
                  <c:v>2014
N=1550</c:v>
                </c:pt>
                <c:pt idx="1">
                  <c:v>2015
N=1437</c:v>
                </c:pt>
                <c:pt idx="2">
                  <c:v>2016
N=1331</c:v>
                </c:pt>
                <c:pt idx="3">
                  <c:v>2017
N=1446</c:v>
                </c:pt>
                <c:pt idx="4">
                  <c:v>2018
N=1211</c:v>
                </c:pt>
                <c:pt idx="5">
                  <c:v>2019
N=1629</c:v>
                </c:pt>
                <c:pt idx="6">
                  <c:v>2020
N=1632</c:v>
                </c:pt>
                <c:pt idx="7">
                  <c:v>2021
N=1974</c:v>
                </c:pt>
                <c:pt idx="8">
                  <c:v>2022
N=1503</c:v>
                </c:pt>
                <c:pt idx="9">
                  <c:v>2023
N=1284</c:v>
                </c:pt>
                <c:pt idx="10">
                  <c:v>2024
N=1380</c:v>
                </c:pt>
              </c:strCache>
            </c:strRef>
          </c:cat>
          <c:val>
            <c:numRef>
              <c:f>'Figure 11-CM NJP AAA Discharge'!$L$10:$V$10</c:f>
              <c:numCache>
                <c:formatCode>0%</c:formatCode>
                <c:ptCount val="11"/>
                <c:pt idx="0">
                  <c:v>0.15096774193548387</c:v>
                </c:pt>
                <c:pt idx="1">
                  <c:v>0.14474599860821155</c:v>
                </c:pt>
                <c:pt idx="2">
                  <c:v>0.20135236664162284</c:v>
                </c:pt>
                <c:pt idx="3">
                  <c:v>0.26141078838174275</c:v>
                </c:pt>
                <c:pt idx="4">
                  <c:v>0.22791081750619324</c:v>
                </c:pt>
                <c:pt idx="5">
                  <c:v>0.29097605893186002</c:v>
                </c:pt>
                <c:pt idx="6">
                  <c:v>0.29473039215686275</c:v>
                </c:pt>
                <c:pt idx="7">
                  <c:v>0.2735562310030395</c:v>
                </c:pt>
                <c:pt idx="8">
                  <c:v>0.34930139720558884</c:v>
                </c:pt>
                <c:pt idx="9">
                  <c:v>0.4665109034267913</c:v>
                </c:pt>
                <c:pt idx="10">
                  <c:v>0.53985507246376807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B301-49D5-B841-0D575BD7A1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9813704"/>
        <c:axId val="759806256"/>
      </c:lineChart>
      <c:catAx>
        <c:axId val="759813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en-US" sz="800"/>
                  <a:t>Fiscal Year</a:t>
                </a:r>
              </a:p>
            </c:rich>
          </c:tx>
          <c:layout>
            <c:manualLayout>
              <c:xMode val="edge"/>
              <c:yMode val="edge"/>
              <c:x val="0.45907306571557577"/>
              <c:y val="0.778478140407135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solidFill>
                  <a:sysClr val="windowText" lastClr="000000"/>
                </a:solidFill>
              </a:defRPr>
            </a:pPr>
            <a:endParaRPr lang="en-US"/>
          </a:p>
        </c:txPr>
        <c:crossAx val="759806256"/>
        <c:crosses val="autoZero"/>
        <c:auto val="1"/>
        <c:lblAlgn val="ctr"/>
        <c:lblOffset val="100"/>
        <c:noMultiLvlLbl val="0"/>
      </c:catAx>
      <c:valAx>
        <c:axId val="759806256"/>
        <c:scaling>
          <c:orientation val="minMax"/>
          <c:max val="1"/>
        </c:scaling>
        <c:delete val="0"/>
        <c:axPos val="l"/>
        <c:majorGridlines>
          <c:spPr>
            <a:ln w="6350">
              <a:solidFill>
                <a:sysClr val="window" lastClr="FFFFFF">
                  <a:lumMod val="7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n-US" sz="800"/>
                  <a:t>Percentage of Case</a:t>
                </a:r>
                <a:r>
                  <a:rPr lang="en-US" sz="800" baseline="0"/>
                  <a:t> Dispositions</a:t>
                </a:r>
                <a:r>
                  <a:rPr lang="en-US" sz="800"/>
                  <a:t> With</a:t>
                </a:r>
                <a:r>
                  <a:rPr lang="en-US" sz="800" baseline="0"/>
                  <a:t> </a:t>
                </a:r>
                <a:r>
                  <a:rPr lang="en-US" sz="800"/>
                  <a:t>Action for a Sexual Assault Offense</a:t>
                </a:r>
              </a:p>
            </c:rich>
          </c:tx>
          <c:layout>
            <c:manualLayout>
              <c:xMode val="edge"/>
              <c:yMode val="edge"/>
              <c:x val="3.1832695441371714E-3"/>
              <c:y val="7.1831629290306537E-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ysClr val="windowText" lastClr="000000"/>
                </a:solidFill>
              </a:defRPr>
            </a:pPr>
            <a:endParaRPr lang="en-US"/>
          </a:p>
        </c:txPr>
        <c:crossAx val="75981370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4.9601977676177578E-2"/>
          <c:y val="0.81952190572542649"/>
          <c:w val="0.88399496937882771"/>
          <c:h val="8.8508003194948157E-2"/>
        </c:manualLayout>
      </c:layout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157761785924303E-2"/>
          <c:y val="4.0344019497562805E-2"/>
          <c:w val="0.84448124184272055"/>
          <c:h val="0.65807904857216593"/>
        </c:manualLayout>
      </c:layout>
      <c:lineChart>
        <c:grouping val="standard"/>
        <c:varyColors val="0"/>
        <c:ser>
          <c:idx val="2"/>
          <c:order val="0"/>
          <c:tx>
            <c:strRef>
              <c:f>'Figure 10-Subj. Consid for Act'!$A$8</c:f>
              <c:strCache>
                <c:ptCount val="1"/>
                <c:pt idx="0">
                  <c:v>Cases with Misconduct Substantiated (command action for sexual assault and all other offenses for which there was evidence)</c:v>
                </c:pt>
              </c:strCache>
            </c:strRef>
          </c:tx>
          <c:spPr>
            <a:ln w="25400">
              <a:solidFill>
                <a:srgbClr val="48AA74"/>
              </a:solidFill>
            </a:ln>
            <a:effectLst/>
          </c:spPr>
          <c:marker>
            <c:symbol val="triangle"/>
            <c:size val="8"/>
            <c:spPr>
              <a:solidFill>
                <a:srgbClr val="48AA74">
                  <a:alpha val="97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FB7E0491-7FAF-4A2E-B510-BDE4006EFA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2B0-46B9-AD70-155A4D3281A5}"/>
                </c:ext>
              </c:extLst>
            </c:dLbl>
            <c:dLbl>
              <c:idx val="1"/>
              <c:layout>
                <c:manualLayout>
                  <c:x val="-3.2923754096541961E-2"/>
                  <c:y val="-5.2827441298127616E-2"/>
                </c:manualLayout>
              </c:layout>
              <c:tx>
                <c:rich>
                  <a:bodyPr/>
                  <a:lstStyle/>
                  <a:p>
                    <a:fld id="{38E05DCC-D0CA-43A6-BB74-45AECC346B6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2B0-46B9-AD70-155A4D3281A5}"/>
                </c:ext>
              </c:extLst>
            </c:dLbl>
            <c:dLbl>
              <c:idx val="2"/>
              <c:layout>
                <c:manualLayout>
                  <c:x val="-3.6978538371041224E-2"/>
                  <c:y val="-4.5527199577649655E-2"/>
                </c:manualLayout>
              </c:layout>
              <c:tx>
                <c:rich>
                  <a:bodyPr/>
                  <a:lstStyle/>
                  <a:p>
                    <a:fld id="{A6DDB821-1AD6-4381-A24D-64BE6D98A4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32B0-46B9-AD70-155A4D3281A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0827088-7071-4750-A5E0-B96AC1641E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2B0-46B9-AD70-155A4D3281A5}"/>
                </c:ext>
              </c:extLst>
            </c:dLbl>
            <c:dLbl>
              <c:idx val="4"/>
              <c:layout>
                <c:manualLayout>
                  <c:x val="-3.4722296015292288E-2"/>
                  <c:y val="-4.5837056896038127E-2"/>
                </c:manualLayout>
              </c:layout>
              <c:tx>
                <c:rich>
                  <a:bodyPr/>
                  <a:lstStyle/>
                  <a:p>
                    <a:fld id="{8865F52F-B8C5-411C-8C5D-6059EA4404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2B0-46B9-AD70-155A4D3281A5}"/>
                </c:ext>
              </c:extLst>
            </c:dLbl>
            <c:dLbl>
              <c:idx val="5"/>
              <c:layout>
                <c:manualLayout>
                  <c:x val="-4.7776334566785712E-2"/>
                  <c:y val="-6.5398075240594919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63%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5-32B0-46B9-AD70-155A4D3281A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6737574-E505-4B56-AC96-D555A8081D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2B0-46B9-AD70-155A4D3281A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4687510-AC59-4DAD-88C7-6FFAF4797E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2B0-46B9-AD70-155A4D3281A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5E19445-DCE7-476F-87C0-B4448CB3EE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32B0-46B9-AD70-155A4D3281A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63%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9-32B0-46B9-AD70-155A4D3281A5}"/>
                </c:ext>
              </c:extLst>
            </c:dLbl>
            <c:dLbl>
              <c:idx val="1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/>
                    </a:pPr>
                    <a:fld id="{B2A41A46-CA11-4280-9058-A3F02212E492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32B0-46B9-AD70-155A4D3281A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'Figure 10-Subj. Consid for Act'!$G$7:$Q$7</c:f>
              <c:strCache>
                <c:ptCount val="11"/>
                <c:pt idx="0">
                  <c:v>2014     N=2625</c:v>
                </c:pt>
                <c:pt idx="1">
                  <c:v>2015
N=2783</c:v>
                </c:pt>
                <c:pt idx="2">
                  <c:v>2016
N=2892</c:v>
                </c:pt>
                <c:pt idx="3">
                  <c:v>2017
N=3567</c:v>
                </c:pt>
                <c:pt idx="4">
                  <c:v>2018
N=2854</c:v>
                </c:pt>
                <c:pt idx="5">
                  <c:v>2019
N=3716</c:v>
                </c:pt>
                <c:pt idx="6">
                  <c:v>2020
N=3358</c:v>
                </c:pt>
                <c:pt idx="7">
                  <c:v>2021
N=4030</c:v>
                </c:pt>
                <c:pt idx="8">
                  <c:v>2022
N=3188</c:v>
                </c:pt>
                <c:pt idx="9">
                  <c:v>2023
N=2890</c:v>
                </c:pt>
                <c:pt idx="10">
                  <c:v>2024
N=3233</c:v>
                </c:pt>
              </c:strCache>
            </c:strRef>
          </c:cat>
          <c:val>
            <c:numRef>
              <c:f>'Figure 10-Subj. Consid for Act'!$G$8:$Q$8</c:f>
              <c:numCache>
                <c:formatCode>0%</c:formatCode>
                <c:ptCount val="11"/>
                <c:pt idx="0">
                  <c:v>0.76076190476190475</c:v>
                </c:pt>
                <c:pt idx="1">
                  <c:v>0.72332015810276684</c:v>
                </c:pt>
                <c:pt idx="2">
                  <c:v>0.64488243430152148</c:v>
                </c:pt>
                <c:pt idx="3">
                  <c:v>0.6218110456966639</c:v>
                </c:pt>
                <c:pt idx="4">
                  <c:v>0.6464611072179397</c:v>
                </c:pt>
                <c:pt idx="5">
                  <c:v>0.62944025834230355</c:v>
                </c:pt>
                <c:pt idx="6">
                  <c:v>0.68344252531268612</c:v>
                </c:pt>
                <c:pt idx="7">
                  <c:v>0.66575682382133994</c:v>
                </c:pt>
                <c:pt idx="8">
                  <c:v>0.66405269761606023</c:v>
                </c:pt>
                <c:pt idx="9">
                  <c:v>0.6301038062283737</c:v>
                </c:pt>
                <c:pt idx="10">
                  <c:v>0.65821218682338389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('Figure 10-Subj. Consid for Act'!$G$8:$P$8,'Figure 10-Subj. Consid for Act'!$AD$8)</c15:f>
                <c15:dlblRangeCache>
                  <c:ptCount val="11"/>
                  <c:pt idx="0">
                    <c:v>76%</c:v>
                  </c:pt>
                  <c:pt idx="1">
                    <c:v>72%</c:v>
                  </c:pt>
                  <c:pt idx="2">
                    <c:v>64%</c:v>
                  </c:pt>
                  <c:pt idx="3">
                    <c:v>62%</c:v>
                  </c:pt>
                  <c:pt idx="4">
                    <c:v>65%</c:v>
                  </c:pt>
                  <c:pt idx="5">
                    <c:v>63%</c:v>
                  </c:pt>
                  <c:pt idx="6">
                    <c:v>68%</c:v>
                  </c:pt>
                  <c:pt idx="7">
                    <c:v>67%</c:v>
                  </c:pt>
                  <c:pt idx="8">
                    <c:v>66%</c:v>
                  </c:pt>
                  <c:pt idx="9">
                    <c:v>63%</c:v>
                  </c:pt>
                  <c:pt idx="10">
                    <c:v>66%
(2,128)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32B0-46B9-AD70-155A4D3281A5}"/>
            </c:ext>
          </c:extLst>
        </c:ser>
        <c:ser>
          <c:idx val="1"/>
          <c:order val="1"/>
          <c:tx>
            <c:strRef>
              <c:f>'Figure 10-Subj. Consid for Act'!$A$9</c:f>
              <c:strCache>
                <c:ptCount val="1"/>
                <c:pt idx="0">
                  <c:v>Cases With Command Action Precluded/Respected Victims' Desired Non-Participation (e.g., evidence problems, victim declined to participate)</c:v>
                </c:pt>
              </c:strCache>
            </c:strRef>
          </c:tx>
          <c:spPr>
            <a:ln w="25400">
              <a:solidFill>
                <a:srgbClr val="1F497D">
                  <a:lumMod val="60000"/>
                  <a:lumOff val="40000"/>
                </a:srgbClr>
              </a:solidFill>
            </a:ln>
            <a:effectLst/>
          </c:spPr>
          <c:marker>
            <c:symbol val="diamond"/>
            <c:size val="8"/>
            <c:spPr>
              <a:solidFill>
                <a:srgbClr val="1F497D">
                  <a:lumMod val="60000"/>
                  <a:lumOff val="40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6332C7A3-3061-4FEF-9688-50148C67E9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32B0-46B9-AD70-155A4D3281A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73FC9D9-6A51-4A3F-9930-BB8B6F372C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32B0-46B9-AD70-155A4D3281A5}"/>
                </c:ext>
              </c:extLst>
            </c:dLbl>
            <c:dLbl>
              <c:idx val="2"/>
              <c:layout>
                <c:manualLayout>
                  <c:x val="-3.8089069991274704E-2"/>
                  <c:y val="-4.8906438517305792E-2"/>
                </c:manualLayout>
              </c:layout>
              <c:tx>
                <c:rich>
                  <a:bodyPr/>
                  <a:lstStyle/>
                  <a:p>
                    <a:fld id="{B8E7DA95-0FFE-4AA9-9EFD-6FD5317D75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32B0-46B9-AD70-155A4D3281A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31E1973-E5FD-46F9-8D40-A176B1DBF9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32B0-46B9-AD70-155A4D3281A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663323A-90D9-437B-AB89-CE011F09B3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2B0-46B9-AD70-155A4D3281A5}"/>
                </c:ext>
              </c:extLst>
            </c:dLbl>
            <c:dLbl>
              <c:idx val="5"/>
              <c:layout>
                <c:manualLayout>
                  <c:x val="-4.5251275583379998E-2"/>
                  <c:y val="-4.5277032966802473E-2"/>
                </c:manualLayout>
              </c:layout>
              <c:tx>
                <c:strRef>
                  <c:f>'Figure 10-Subj. Consid for Act'!$L$9</c:f>
                  <c:strCache>
                    <c:ptCount val="1"/>
                    <c:pt idx="0">
                      <c:v>36%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155271574659708E-2"/>
                      <c:h val="8.9451011369382175E-2"/>
                    </c:manualLayout>
                  </c15:layout>
                  <c15:dlblFieldTable>
                    <c15:dlblFTEntry>
                      <c15:txfldGUID>{22D4B7C0-5B6D-41EB-B84F-1C0DAF1FDACF}</c15:txfldGUID>
                      <c15:f>'Figure 10-Subj. Consid for Act'!$L$9</c15:f>
                      <c15:dlblFieldTableCache>
                        <c:ptCount val="1"/>
                        <c:pt idx="0">
                          <c:v>36%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6-32B0-46B9-AD70-155A4D3281A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6AF8E02-E38E-4C39-933A-E59D82B3FB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32B0-46B9-AD70-155A4D3281A5}"/>
                </c:ext>
              </c:extLst>
            </c:dLbl>
            <c:dLbl>
              <c:idx val="7"/>
              <c:layout>
                <c:manualLayout>
                  <c:x val="-4.8404714011158548E-2"/>
                  <c:y val="-4.0292700223023739E-2"/>
                </c:manualLayout>
              </c:layout>
              <c:tx>
                <c:rich>
                  <a:bodyPr/>
                  <a:lstStyle/>
                  <a:p>
                    <a:fld id="{831CEEA6-0631-464F-9852-356D2B71229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32B0-46B9-AD70-155A4D3281A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A7FEF9C-5B2B-4894-9510-5C3D11CE4D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32B0-46B9-AD70-155A4D3281A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A-32B0-46B9-AD70-155A4D3281A5}"/>
                </c:ext>
              </c:extLst>
            </c:dLbl>
            <c:dLbl>
              <c:idx val="1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/>
                    </a:pPr>
                    <a:fld id="{50F2DD65-CA11-43D9-8D18-D2E7E1C7B948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32B0-46B9-AD70-155A4D3281A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'Figure 10-Subj. Consid for Act'!$G$7:$Q$7</c:f>
              <c:strCache>
                <c:ptCount val="11"/>
                <c:pt idx="0">
                  <c:v>2014     N=2625</c:v>
                </c:pt>
                <c:pt idx="1">
                  <c:v>2015
N=2783</c:v>
                </c:pt>
                <c:pt idx="2">
                  <c:v>2016
N=2892</c:v>
                </c:pt>
                <c:pt idx="3">
                  <c:v>2017
N=3567</c:v>
                </c:pt>
                <c:pt idx="4">
                  <c:v>2018
N=2854</c:v>
                </c:pt>
                <c:pt idx="5">
                  <c:v>2019
N=3716</c:v>
                </c:pt>
                <c:pt idx="6">
                  <c:v>2020
N=3358</c:v>
                </c:pt>
                <c:pt idx="7">
                  <c:v>2021
N=4030</c:v>
                </c:pt>
                <c:pt idx="8">
                  <c:v>2022
N=3188</c:v>
                </c:pt>
                <c:pt idx="9">
                  <c:v>2023
N=2890</c:v>
                </c:pt>
                <c:pt idx="10">
                  <c:v>2024
N=3233</c:v>
                </c:pt>
              </c:strCache>
            </c:strRef>
          </c:cat>
          <c:val>
            <c:numRef>
              <c:f>'Figure 10-Subj. Consid for Act'!$G$9:$Q$9</c:f>
              <c:numCache>
                <c:formatCode>0%</c:formatCode>
                <c:ptCount val="11"/>
                <c:pt idx="0">
                  <c:v>0.22095238095238096</c:v>
                </c:pt>
                <c:pt idx="1">
                  <c:v>0.25044915558749553</c:v>
                </c:pt>
                <c:pt idx="2">
                  <c:v>0.33022130013831258</c:v>
                </c:pt>
                <c:pt idx="3">
                  <c:v>0.35604149144939723</c:v>
                </c:pt>
                <c:pt idx="4">
                  <c:v>0.32761037140854943</c:v>
                </c:pt>
                <c:pt idx="5">
                  <c:v>0.35710441334768567</c:v>
                </c:pt>
                <c:pt idx="6">
                  <c:v>0.30673019654556283</c:v>
                </c:pt>
                <c:pt idx="7">
                  <c:v>0.31339950372208436</c:v>
                </c:pt>
                <c:pt idx="8">
                  <c:v>0.32340025094102887</c:v>
                </c:pt>
                <c:pt idx="9">
                  <c:v>0.3505190311418685</c:v>
                </c:pt>
                <c:pt idx="10">
                  <c:v>0.33374574698422516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('Figure 10-Subj. Consid for Act'!$G$9:$P$9,'Figure 10-Subj. Consid for Act'!$AD$9)</c15:f>
                <c15:dlblRangeCache>
                  <c:ptCount val="11"/>
                  <c:pt idx="0">
                    <c:v>22%</c:v>
                  </c:pt>
                  <c:pt idx="1">
                    <c:v>25%</c:v>
                  </c:pt>
                  <c:pt idx="2">
                    <c:v>33%</c:v>
                  </c:pt>
                  <c:pt idx="3">
                    <c:v>36%</c:v>
                  </c:pt>
                  <c:pt idx="4">
                    <c:v>33%</c:v>
                  </c:pt>
                  <c:pt idx="5">
                    <c:v>36%</c:v>
                  </c:pt>
                  <c:pt idx="6">
                    <c:v>31%</c:v>
                  </c:pt>
                  <c:pt idx="7">
                    <c:v>31%</c:v>
                  </c:pt>
                  <c:pt idx="8">
                    <c:v>32%</c:v>
                  </c:pt>
                  <c:pt idx="9">
                    <c:v>35%</c:v>
                  </c:pt>
                  <c:pt idx="10">
                    <c:v>33%
(1,079)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32B0-46B9-AD70-155A4D3281A5}"/>
            </c:ext>
          </c:extLst>
        </c:ser>
        <c:ser>
          <c:idx val="3"/>
          <c:order val="2"/>
          <c:tx>
            <c:strRef>
              <c:f>'Figure 10-Subj. Consid for Act'!$A$10</c:f>
              <c:strCache>
                <c:ptCount val="1"/>
                <c:pt idx="0">
                  <c:v>Cases With Command Action Declined (e.g., unfounded by command/legal review of evidence)</c:v>
                </c:pt>
              </c:strCache>
            </c:strRef>
          </c:tx>
          <c:spPr>
            <a:ln w="25400">
              <a:solidFill>
                <a:srgbClr val="4F81BD">
                  <a:lumMod val="75000"/>
                </a:srgbClr>
              </a:solidFill>
            </a:ln>
            <a:effectLst/>
          </c:spPr>
          <c:marker>
            <c:symbol val="square"/>
            <c:size val="8"/>
            <c:spPr>
              <a:solidFill>
                <a:srgbClr val="003976"/>
              </a:solidFill>
              <a:ln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24E3F633-2227-46C3-B13B-E0C4EE35C5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32B0-46B9-AD70-155A4D3281A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B7DFDAB-E745-485C-9FC6-755106C73C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32B0-46B9-AD70-155A4D3281A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65C1BB2-09F7-4FB2-B226-C351663363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32B0-46B9-AD70-155A4D3281A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60C1A9A-E9F3-4761-B876-AD3CC555DE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32B0-46B9-AD70-155A4D3281A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63EACDE-01EB-4168-ABB5-384AB2CA7CD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32B0-46B9-AD70-155A4D3281A5}"/>
                </c:ext>
              </c:extLst>
            </c:dLbl>
            <c:dLbl>
              <c:idx val="5"/>
              <c:layout>
                <c:manualLayout>
                  <c:x val="-4.3258344628028002E-2"/>
                  <c:y val="-4.0209695760452004E-2"/>
                </c:manualLayout>
              </c:layout>
              <c:tx>
                <c:strRef>
                  <c:f>'Figure 10-Subj. Consid for Act'!$L$10</c:f>
                  <c:strCache>
                    <c:ptCount val="1"/>
                    <c:pt idx="0">
                      <c:v>1%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604632056894153E-2"/>
                      <c:h val="0.11067366274209567"/>
                    </c:manualLayout>
                  </c15:layout>
                  <c15:dlblFieldTable>
                    <c15:dlblFTEntry>
                      <c15:txfldGUID>{7EAA2E1E-A36B-4626-8FB8-A996B763DE27}</c15:txfldGUID>
                      <c15:f>'Figure 10-Subj. Consid for Act'!$L$10</c15:f>
                      <c15:dlblFieldTableCache>
                        <c:ptCount val="1"/>
                        <c:pt idx="0">
                          <c:v>1%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27-32B0-46B9-AD70-155A4D3281A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09D45E6-3DE4-43AA-A085-DC4ED4F2C2B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32B0-46B9-AD70-155A4D3281A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1F4024B-51BD-40BA-B222-80BE80DEB7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32B0-46B9-AD70-155A4D3281A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69C861E-F176-4BBD-A3FC-1E3073696C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32B0-46B9-AD70-155A4D3281A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B-32B0-46B9-AD70-155A4D3281A5}"/>
                </c:ext>
              </c:extLst>
            </c:dLbl>
            <c:dLbl>
              <c:idx val="1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/>
                    </a:pPr>
                    <a:fld id="{BED04F3C-EEBB-49FE-B7DF-5678AD74CE1E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32B0-46B9-AD70-155A4D3281A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'Figure 10-Subj. Consid for Act'!$G$7:$Q$7</c:f>
              <c:strCache>
                <c:ptCount val="11"/>
                <c:pt idx="0">
                  <c:v>2014     N=2625</c:v>
                </c:pt>
                <c:pt idx="1">
                  <c:v>2015
N=2783</c:v>
                </c:pt>
                <c:pt idx="2">
                  <c:v>2016
N=2892</c:v>
                </c:pt>
                <c:pt idx="3">
                  <c:v>2017
N=3567</c:v>
                </c:pt>
                <c:pt idx="4">
                  <c:v>2018
N=2854</c:v>
                </c:pt>
                <c:pt idx="5">
                  <c:v>2019
N=3716</c:v>
                </c:pt>
                <c:pt idx="6">
                  <c:v>2020
N=3358</c:v>
                </c:pt>
                <c:pt idx="7">
                  <c:v>2021
N=4030</c:v>
                </c:pt>
                <c:pt idx="8">
                  <c:v>2022
N=3188</c:v>
                </c:pt>
                <c:pt idx="9">
                  <c:v>2023
N=2890</c:v>
                </c:pt>
                <c:pt idx="10">
                  <c:v>2024
N=3233</c:v>
                </c:pt>
              </c:strCache>
            </c:strRef>
          </c:cat>
          <c:val>
            <c:numRef>
              <c:f>'Figure 10-Subj. Consid for Act'!$G$10:$Q$10</c:f>
              <c:numCache>
                <c:formatCode>0%</c:formatCode>
                <c:ptCount val="11"/>
                <c:pt idx="0">
                  <c:v>1.8285714285714287E-2</c:v>
                </c:pt>
                <c:pt idx="1">
                  <c:v>2.6230686309737693E-2</c:v>
                </c:pt>
                <c:pt idx="2">
                  <c:v>2.4896265560165973E-2</c:v>
                </c:pt>
                <c:pt idx="3">
                  <c:v>2.2147462853938885E-2</c:v>
                </c:pt>
                <c:pt idx="4">
                  <c:v>2.5928521373510861E-2</c:v>
                </c:pt>
                <c:pt idx="5">
                  <c:v>1.3455328310010764E-2</c:v>
                </c:pt>
                <c:pt idx="6">
                  <c:v>9.8272781417510415E-3</c:v>
                </c:pt>
                <c:pt idx="7">
                  <c:v>2.0843672456575684E-2</c:v>
                </c:pt>
                <c:pt idx="8">
                  <c:v>1.2547051442910916E-2</c:v>
                </c:pt>
                <c:pt idx="9">
                  <c:v>1.9377162629757784E-2</c:v>
                </c:pt>
                <c:pt idx="10">
                  <c:v>8.0420661923909682E-3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('Figure 10-Subj. Consid for Act'!$G$10:$P$10,'Figure 10-Subj. Consid for Act'!$AD$10)</c15:f>
                <c15:dlblRangeCache>
                  <c:ptCount val="11"/>
                  <c:pt idx="0">
                    <c:v>2%</c:v>
                  </c:pt>
                  <c:pt idx="1">
                    <c:v>3%</c:v>
                  </c:pt>
                  <c:pt idx="2">
                    <c:v>2%</c:v>
                  </c:pt>
                  <c:pt idx="3">
                    <c:v>2%</c:v>
                  </c:pt>
                  <c:pt idx="4">
                    <c:v>3%</c:v>
                  </c:pt>
                  <c:pt idx="5">
                    <c:v>1%</c:v>
                  </c:pt>
                  <c:pt idx="6">
                    <c:v>1%</c:v>
                  </c:pt>
                  <c:pt idx="7">
                    <c:v>2%</c:v>
                  </c:pt>
                  <c:pt idx="8">
                    <c:v>1%</c:v>
                  </c:pt>
                  <c:pt idx="9">
                    <c:v>2%</c:v>
                  </c:pt>
                  <c:pt idx="10">
                    <c:v>1%
(26)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2-32B0-46B9-AD70-155A4D3281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9803904"/>
        <c:axId val="759805080"/>
      </c:lineChart>
      <c:catAx>
        <c:axId val="759803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42362747049036908"/>
              <c:y val="0.7726952296430572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759805080"/>
        <c:crosses val="autoZero"/>
        <c:auto val="1"/>
        <c:lblAlgn val="ctr"/>
        <c:lblOffset val="100"/>
        <c:noMultiLvlLbl val="0"/>
      </c:catAx>
      <c:valAx>
        <c:axId val="759805080"/>
        <c:scaling>
          <c:orientation val="minMax"/>
          <c:max val="1"/>
        </c:scaling>
        <c:delete val="0"/>
        <c:axPos val="l"/>
        <c:majorGridlines>
          <c:spPr>
            <a:ln w="6350">
              <a:solidFill>
                <a:sysClr val="window" lastClr="FFFFFF">
                  <a:lumMod val="7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Case Dispositions Considered for Possible Action</a:t>
                </a:r>
              </a:p>
            </c:rich>
          </c:tx>
          <c:layout>
            <c:manualLayout>
              <c:xMode val="edge"/>
              <c:yMode val="edge"/>
              <c:x val="1.4656100361904933E-3"/>
              <c:y val="9.0133709558469874E-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spPr>
          <a:ln>
            <a:solidFill>
              <a:sysClr val="window" lastClr="FFFFFF">
                <a:lumMod val="50000"/>
              </a:sysClr>
            </a:solidFill>
          </a:ln>
        </c:spPr>
        <c:crossAx val="75980390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6.7697576481218533E-2"/>
          <c:y val="0.81611692273477809"/>
          <c:w val="0.88168134976980339"/>
          <c:h val="0.18388307726522193"/>
        </c:manualLayout>
      </c:layout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0070C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Offenders</c:v>
                </c:pt>
                <c:pt idx="1">
                  <c:v>Complainants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566</c:v>
                </c:pt>
                <c:pt idx="1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57-471A-884A-2D8D3C9A0A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D2660C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Offenders</c:v>
                </c:pt>
                <c:pt idx="1">
                  <c:v>Complainants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45</c:v>
                </c:pt>
                <c:pt idx="1">
                  <c:v>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57-471A-884A-2D8D3C9A0A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tx1">
                <a:lumMod val="85000"/>
                <a:lumOff val="1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Offenders</c:v>
                </c:pt>
                <c:pt idx="1">
                  <c:v>Complainants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13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57-471A-884A-2D8D3C9A0A9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37637439"/>
        <c:axId val="437638399"/>
      </c:barChart>
      <c:catAx>
        <c:axId val="437637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638399"/>
        <c:crosses val="autoZero"/>
        <c:auto val="1"/>
        <c:lblAlgn val="ctr"/>
        <c:lblOffset val="100"/>
        <c:noMultiLvlLbl val="0"/>
      </c:catAx>
      <c:valAx>
        <c:axId val="43763839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7637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800" dirty="0">
                <a:solidFill>
                  <a:schemeClr val="tx2"/>
                </a:solidFill>
              </a:rPr>
              <a:t>Current and Projected Sexual Assault Response Workforce</a:t>
            </a:r>
          </a:p>
        </c:rich>
      </c:tx>
      <c:layout>
        <c:manualLayout>
          <c:xMode val="edge"/>
          <c:yMode val="edge"/>
          <c:x val="0.21376377952755907"/>
          <c:y val="4.1695621959694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Full Time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FY2024</c:v>
                </c:pt>
                <c:pt idx="1">
                  <c:v>FY2027 (Projected)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1648</c:v>
                </c:pt>
                <c:pt idx="1">
                  <c:v>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1D-4644-A346-72B86A959BE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Collateral Duty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7777777777778286E-3"/>
                  <c:y val="4.6328468844104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1D-4644-A346-72B86A959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FY2024</c:v>
                </c:pt>
                <c:pt idx="1">
                  <c:v>FY2027 (Projected)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#,##0">
                  <c:v>18897</c:v>
                </c:pt>
                <c:pt idx="1">
                  <c:v>3400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1D-4644-A346-72B86A959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78717935"/>
        <c:axId val="778728495"/>
      </c:barChart>
      <c:catAx>
        <c:axId val="77871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8728495"/>
        <c:crosses val="autoZero"/>
        <c:auto val="1"/>
        <c:lblAlgn val="ctr"/>
        <c:lblOffset val="100"/>
        <c:noMultiLvlLbl val="0"/>
      </c:catAx>
      <c:valAx>
        <c:axId val="778728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8717935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28630796150481"/>
          <c:y val="0.86588127144287641"/>
          <c:w val="0.38871806649168855"/>
          <c:h val="7.38917190597874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 dirty="0">
                <a:solidFill>
                  <a:schemeClr val="tx1"/>
                </a:solidFill>
              </a:rPr>
              <a:t>CATCH Program</a:t>
            </a:r>
          </a:p>
        </c:rich>
      </c:tx>
      <c:layout>
        <c:manualLayout>
          <c:xMode val="edge"/>
          <c:yMode val="edge"/>
          <c:x val="0.31834013896388758"/>
          <c:y val="2.63108146252910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Entries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0"/>
                  <c:y val="-4.6360686138154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F8-46AA-8EB4-C5DBFF568894}"/>
                </c:ext>
              </c:extLst>
            </c:dLbl>
            <c:dLbl>
              <c:idx val="1"/>
              <c:layout>
                <c:manualLayout>
                  <c:x val="-3.476944139280917E-17"/>
                  <c:y val="-6.1774477991884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F8-46AA-8EB4-C5DBFF568894}"/>
                </c:ext>
              </c:extLst>
            </c:dLbl>
            <c:dLbl>
              <c:idx val="2"/>
              <c:layout>
                <c:manualLayout>
                  <c:x val="3.9185140230236593E-4"/>
                  <c:y val="-6.2471352028859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028660200108887E-2"/>
                      <c:h val="7.25727658573493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2F8-46AA-8EB4-C5DBFF568894}"/>
                </c:ext>
              </c:extLst>
            </c:dLbl>
            <c:dLbl>
              <c:idx val="3"/>
              <c:layout>
                <c:manualLayout>
                  <c:x val="-2.7779038817182205E-3"/>
                  <c:y val="-0.201134265433649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F8-46AA-8EB4-C5DBFF568894}"/>
                </c:ext>
              </c:extLst>
            </c:dLbl>
            <c:dLbl>
              <c:idx val="4"/>
              <c:layout>
                <c:manualLayout>
                  <c:x val="7.5861475750609083E-3"/>
                  <c:y val="-0.213575966003112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F8-46AA-8EB4-C5DBFF568894}"/>
                </c:ext>
              </c:extLst>
            </c:dLbl>
            <c:dLbl>
              <c:idx val="5"/>
              <c:layout>
                <c:manualLayout>
                  <c:x val="0"/>
                  <c:y val="-0.239450684055283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F8-46AA-8EB4-C5DBFF56889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239</c:v>
                </c:pt>
                <c:pt idx="1">
                  <c:v>636</c:v>
                </c:pt>
                <c:pt idx="2">
                  <c:v>915</c:v>
                </c:pt>
                <c:pt idx="3">
                  <c:v>1614</c:v>
                </c:pt>
                <c:pt idx="4">
                  <c:v>2309</c:v>
                </c:pt>
                <c:pt idx="5">
                  <c:v>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F8-46AA-8EB4-C5DBFF568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3893343"/>
        <c:axId val="2133890463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Submission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625109361329834E-2"/>
                  <c:y val="-4.635461237201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F8-46AA-8EB4-C5DBFF568894}"/>
                </c:ext>
              </c:extLst>
            </c:dLbl>
            <c:dLbl>
              <c:idx val="1"/>
              <c:layout>
                <c:manualLayout>
                  <c:x val="-4.5847331583552059E-2"/>
                  <c:y val="-4.635461237201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F8-46AA-8EB4-C5DBFF568894}"/>
                </c:ext>
              </c:extLst>
            </c:dLbl>
            <c:dLbl>
              <c:idx val="2"/>
              <c:layout>
                <c:manualLayout>
                  <c:x val="-6.2604832196804988E-2"/>
                  <c:y val="-5.04675607854917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071701638607852E-2"/>
                      <c:h val="9.43574179146607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2F8-46AA-8EB4-C5DBFF568894}"/>
                </c:ext>
              </c:extLst>
            </c:dLbl>
            <c:dLbl>
              <c:idx val="3"/>
              <c:layout>
                <c:manualLayout>
                  <c:x val="-6.4812580341484155E-2"/>
                  <c:y val="-4.2524595173415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F8-46AA-8EB4-C5DBFF568894}"/>
                </c:ext>
              </c:extLst>
            </c:dLbl>
            <c:dLbl>
              <c:idx val="4"/>
              <c:layout>
                <c:manualLayout>
                  <c:x val="-4.5847331583552156E-2"/>
                  <c:y val="-4.635461237201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2F8-46AA-8EB4-C5DBFF568894}"/>
                </c:ext>
              </c:extLst>
            </c:dLbl>
            <c:dLbl>
              <c:idx val="5"/>
              <c:layout>
                <c:manualLayout>
                  <c:x val="-4.5847331583552059E-2"/>
                  <c:y val="-4.635461237201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F8-46AA-8EB4-C5DBFF568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Sheet1!$C$2:$C$7</c:f>
              <c:numCache>
                <c:formatCode>0%</c:formatCode>
                <c:ptCount val="6"/>
                <c:pt idx="0">
                  <c:v>0.28000000000000003</c:v>
                </c:pt>
                <c:pt idx="1">
                  <c:v>0.35</c:v>
                </c:pt>
                <c:pt idx="2">
                  <c:v>0.35</c:v>
                </c:pt>
                <c:pt idx="3">
                  <c:v>0.36</c:v>
                </c:pt>
                <c:pt idx="4">
                  <c:v>0.37</c:v>
                </c:pt>
                <c:pt idx="5">
                  <c:v>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2F8-46AA-8EB4-C5DBFF568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8498047"/>
        <c:axId val="2138505247"/>
      </c:lineChart>
      <c:catAx>
        <c:axId val="213389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3890463"/>
        <c:crosses val="autoZero"/>
        <c:auto val="1"/>
        <c:lblAlgn val="ctr"/>
        <c:lblOffset val="100"/>
        <c:noMultiLvlLbl val="0"/>
      </c:catAx>
      <c:valAx>
        <c:axId val="2133890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3893343"/>
        <c:crosses val="autoZero"/>
        <c:crossBetween val="between"/>
      </c:valAx>
      <c:valAx>
        <c:axId val="2138505247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8498047"/>
        <c:crosses val="max"/>
        <c:crossBetween val="between"/>
      </c:valAx>
      <c:catAx>
        <c:axId val="21384980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85052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4314552739853678"/>
          <c:y val="0.84221435544978274"/>
          <c:w val="0.75922583065329274"/>
          <c:h val="9.3794771063873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ADADAD"/>
      </a:solidFill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0.08333</cdr:x>
      <cdr:y>0.94655</cdr:y>
    </cdr:from>
    <cdr:to>
      <cdr:x>0.89583</cdr:x>
      <cdr:y>0.99343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9099" y="3462107"/>
          <a:ext cx="4086225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0.80225</cdr:x>
      <cdr:y>0.6332</cdr:y>
    </cdr:from>
    <cdr:to>
      <cdr:x>1</cdr:x>
      <cdr:y>0.80198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8F1DB264-226A-4578-A9EF-277AAA152ABB}"/>
            </a:ext>
          </a:extLst>
        </cdr:cNvPr>
        <cdr:cNvGrpSpPr/>
      </cdr:nvGrpSpPr>
      <cdr:grpSpPr>
        <a:xfrm xmlns:a="http://schemas.openxmlformats.org/drawingml/2006/main">
          <a:off x="7115701" y="2889200"/>
          <a:ext cx="1753979" cy="770119"/>
          <a:chOff x="4230192" y="2904160"/>
          <a:chExt cx="1022396" cy="1124201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4363231" y="2912110"/>
            <a:ext cx="889357" cy="111625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lIns="0" tIns="0" rIns="0" bIns="0" rtlCol="0"/>
          <a:lstStyle xmlns:a="http://schemas.openxmlformats.org/drawingml/2006/main"/>
          <a:p xmlns:a="http://schemas.openxmlformats.org/drawingml/2006/main">
            <a:r>
              <a:rPr lang="en-US" sz="900" baseline="0" dirty="0"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Percentage of Service Member</a:t>
            </a:r>
            <a:r>
              <a:rPr lang="en-US" sz="900" baseline="0" dirty="0">
                <a:latin typeface="Arial" panose="020B0604020202020204" pitchFamily="34" charset="0"/>
                <a:cs typeface="Arial" panose="020B0604020202020204" pitchFamily="34" charset="0"/>
              </a:rPr>
              <a:t> Victims Accounted for in Reports to DoD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4230192" y="2904160"/>
            <a:ext cx="159268" cy="2279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lIns="0" tIns="0" rIns="0" bIns="0" rtlCol="0"/>
          <a:lstStyle xmlns:a="http://schemas.openxmlformats.org/drawingml/2006/main"/>
          <a:p xmlns:a="http://schemas.openxmlformats.org/drawingml/2006/main"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cdr:txBody>
      </cdr:sp>
    </cdr:grpSp>
  </cdr:relSizeAnchor>
  <cdr:relSizeAnchor xmlns:cdr="http://schemas.openxmlformats.org/drawingml/2006/chartDrawing">
    <cdr:from>
      <cdr:x>0.10669</cdr:x>
      <cdr:y>0.20643</cdr:y>
    </cdr:from>
    <cdr:to>
      <cdr:x>0.79002</cdr:x>
      <cdr:y>0.20886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65049B9D-9E95-30CB-1282-7E6C9DBCA2BA}"/>
            </a:ext>
          </a:extLst>
        </cdr:cNvPr>
        <cdr:cNvCxnSpPr/>
      </cdr:nvCxnSpPr>
      <cdr:spPr>
        <a:xfrm xmlns:a="http://schemas.openxmlformats.org/drawingml/2006/main" flipV="1">
          <a:off x="889000" y="899583"/>
          <a:ext cx="5693833" cy="1058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2D758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0.26964</cdr:x>
      <cdr:y>0.15737</cdr:y>
    </cdr:from>
    <cdr:to>
      <cdr:x>0.57381</cdr:x>
      <cdr:y>0.20416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7BEC747A-DACC-48E5-BDA2-2C93335E568F}"/>
            </a:ext>
          </a:extLst>
        </cdr:cNvPr>
        <cdr:cNvSpPr txBox="1"/>
      </cdr:nvSpPr>
      <cdr:spPr>
        <a:xfrm xmlns:a="http://schemas.openxmlformats.org/drawingml/2006/main">
          <a:off x="2391616" y="718057"/>
          <a:ext cx="2697890" cy="213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i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rPr>
            <a:t>2006 WGRA Baseline</a:t>
          </a:r>
        </a:p>
      </cdr:txBody>
    </cdr:sp>
  </cdr:relSizeAnchor>
  <cdr:relSizeAnchor xmlns:cdr="http://schemas.openxmlformats.org/drawingml/2006/chartDrawing">
    <cdr:from>
      <cdr:x>0.25481</cdr:x>
      <cdr:y>0.20212</cdr:y>
    </cdr:from>
    <cdr:to>
      <cdr:x>0.72892</cdr:x>
      <cdr:y>0.24279</cdr:y>
    </cdr:to>
    <cdr:sp macro="" textlink="">
      <cdr:nvSpPr>
        <cdr:cNvPr id="8" name="TextBox 3">
          <a:extLst xmlns:a="http://schemas.openxmlformats.org/drawingml/2006/main">
            <a:ext uri="{FF2B5EF4-FFF2-40B4-BE49-F238E27FC236}">
              <a16:creationId xmlns:a16="http://schemas.microsoft.com/office/drawing/2014/main" id="{B6D3B7A1-3538-AEC0-D707-4DFCCA89C99D}"/>
            </a:ext>
          </a:extLst>
        </cdr:cNvPr>
        <cdr:cNvSpPr txBox="1"/>
      </cdr:nvSpPr>
      <cdr:spPr>
        <a:xfrm xmlns:a="http://schemas.openxmlformats.org/drawingml/2006/main">
          <a:off x="2123180" y="880814"/>
          <a:ext cx="3950500" cy="177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i="1" dirty="0">
              <a:solidFill>
                <a:srgbClr val="00808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~34,200</a:t>
          </a:r>
          <a:r>
            <a:rPr lang="en-US" sz="900" i="1" baseline="0" dirty="0">
              <a:solidFill>
                <a:srgbClr val="00808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Service Members who Experienced Sexual Assault</a:t>
          </a:r>
          <a:endParaRPr lang="en-US" sz="900" dirty="0">
            <a:solidFill>
              <a:srgbClr val="00808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51E1B9-7544-48FD-B2FF-898B34510A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D741B-FFCD-4B18-9574-AB278AD05C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B9E8CF-3320-406F-8F43-99C86E0B76A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A5C91-D88C-4C10-942A-79DDE94534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06D61-30E3-469B-B966-AD060ED7FF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A6E48F-84A0-476D-A739-07AEF327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02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2E4E19-5E1F-40C8-BA0F-AD1EA8B6194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984333-A481-4CFB-BA47-512BF56C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9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84333-A481-4CFB-BA47-512BF56C47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51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84333-A481-4CFB-BA47-512BF56C47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5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84333-A481-4CFB-BA47-512BF56C47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71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84333-A481-4CFB-BA47-512BF56C47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10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84333-A481-4CFB-BA47-512BF56C47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92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84333-A481-4CFB-BA47-512BF56C47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70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43395-B9C5-C164-A2FF-AA2AA3B70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71D5BA-126A-FCBB-CA4D-6E145322F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EBF74E-4808-0BCF-7A4D-D819DEE97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A1A59-7EAA-8255-9748-DC99D8024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84333-A481-4CFB-BA47-512BF56C47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06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84333-A481-4CFB-BA47-512BF56C47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59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84333-A481-4CFB-BA47-512BF56C47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9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84333-A481-4CFB-BA47-512BF56C47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8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764C03-23AF-4FFC-B536-2BAB121C5272}"/>
              </a:ext>
            </a:extLst>
          </p:cNvPr>
          <p:cNvSpPr/>
          <p:nvPr userDrawn="1"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E88031B-FC87-4C93-AEE8-4880DBFBA0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0" y="2311185"/>
            <a:ext cx="3521894" cy="35245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B14BF67-6406-4D37-BBB9-9C6891D346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042" y="160018"/>
            <a:ext cx="8675915" cy="1418615"/>
          </a:xfrm>
          <a:prstGeom prst="rect">
            <a:avLst/>
          </a:prstGeom>
        </p:spPr>
        <p:txBody>
          <a:bodyPr anchor="ctr" anchorCtr="0"/>
          <a:lstStyle>
            <a:lvl1pPr algn="ctr">
              <a:defRPr sz="4800">
                <a:solidFill>
                  <a:schemeClr val="bg1"/>
                </a:solidFill>
                <a:latin typeface="Lato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3570A6A-EF2E-4C38-9607-6599D8410B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4195" y="3398236"/>
            <a:ext cx="4572000" cy="137999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600">
                <a:solidFill>
                  <a:srgbClr val="333333"/>
                </a:solidFill>
                <a:latin typeface="Lato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Briefer or Author</a:t>
            </a:r>
          </a:p>
          <a:p>
            <a:r>
              <a:rPr lang="en-US"/>
              <a:t>Job Title</a:t>
            </a:r>
          </a:p>
          <a:p>
            <a:r>
              <a:rPr lang="en-US"/>
              <a:t>Date (Month #, Year)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C172FE0-D382-4677-81D8-293E3333F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92874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Lato"/>
              </a:defRPr>
            </a:lvl1pPr>
          </a:lstStyle>
          <a:p>
            <a:fld id="{013ABC06-DC28-4A3B-9742-53C76D274B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D167522-CEB9-4002-ADBA-19F19A78923E}"/>
              </a:ext>
            </a:extLst>
          </p:cNvPr>
          <p:cNvSpPr txBox="1">
            <a:spLocks/>
          </p:cNvSpPr>
          <p:nvPr userDrawn="1"/>
        </p:nvSpPr>
        <p:spPr>
          <a:xfrm>
            <a:off x="4019550" y="0"/>
            <a:ext cx="1104900" cy="16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rgbClr val="00B050"/>
              </a:solidFill>
              <a:latin typeface="Lato"/>
              <a:cs typeface="Arial" panose="020B060402020202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A2EEDFC-C6D3-4D82-BC37-CC1A40498C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7657" y="5305177"/>
            <a:ext cx="3010080" cy="10610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/>
              <a:t>Controlled by: OUSD(P&amp;R)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/>
              <a:t>Controlled by: SAPRO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/>
              <a:t>CUI Category(</a:t>
            </a:r>
            <a:r>
              <a:rPr lang="en-US" sz="1100" err="1"/>
              <a:t>ies</a:t>
            </a:r>
            <a:r>
              <a:rPr lang="en-US" sz="1100"/>
              <a:t>):PRVCY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/>
              <a:t>Distribution Statement 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/>
              <a:t>POC: Anita Boyd, 703-474-2543</a:t>
            </a:r>
            <a:endParaRPr lang="en-US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218034-559D-487E-A984-99C54121992B}"/>
              </a:ext>
            </a:extLst>
          </p:cNvPr>
          <p:cNvSpPr txBox="1">
            <a:spLocks/>
          </p:cNvSpPr>
          <p:nvPr userDrawn="1"/>
        </p:nvSpPr>
        <p:spPr>
          <a:xfrm>
            <a:off x="1839685" y="6492874"/>
            <a:ext cx="5486401" cy="3651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3200" kern="1200" spc="-30">
                <a:solidFill>
                  <a:schemeClr val="tx1"/>
                </a:solidFill>
                <a:latin typeface="Lato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800" kern="1200" spc="-30">
                <a:solidFill>
                  <a:schemeClr val="tx1"/>
                </a:solidFill>
                <a:latin typeface="Lato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400" kern="1200" spc="-30">
                <a:solidFill>
                  <a:schemeClr val="tx1"/>
                </a:solidFill>
                <a:latin typeface="Lato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Lato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Lato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254267"/>
                </a:solidFill>
              </a:rPr>
              <a:t>Excellence  |  People-Centric  |  Integrity  |  Collaboration  |  Respect</a:t>
            </a:r>
          </a:p>
        </p:txBody>
      </p:sp>
    </p:spTree>
    <p:extLst>
      <p:ext uri="{BB962C8B-B14F-4D97-AF65-F5344CB8AC3E}">
        <p14:creationId xmlns:p14="http://schemas.microsoft.com/office/powerpoint/2010/main" val="4169801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49744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Lato"/>
              </a:defRPr>
            </a:lvl1pPr>
          </a:lstStyle>
          <a:p>
            <a:fld id="{97B7737E-97AF-4E16-A8AF-4F0F3C978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indent="-228589" defTabSz="914354"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1EEF64-E70E-40B3-AE18-9544DA376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9487" y="964339"/>
            <a:ext cx="8675914" cy="538420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Lato"/>
              </a:defRPr>
            </a:lvl1pPr>
            <a:lvl2pPr>
              <a:defRPr sz="2800">
                <a:solidFill>
                  <a:srgbClr val="333333"/>
                </a:solidFill>
                <a:latin typeface="Lato"/>
              </a:defRPr>
            </a:lvl2pPr>
            <a:lvl3pPr>
              <a:defRPr sz="2400">
                <a:solidFill>
                  <a:srgbClr val="333333"/>
                </a:solidFill>
                <a:latin typeface="Lato"/>
              </a:defRPr>
            </a:lvl3pPr>
            <a:lvl4pPr>
              <a:defRPr sz="2000">
                <a:solidFill>
                  <a:srgbClr val="333333"/>
                </a:solidFill>
                <a:latin typeface="Lato"/>
              </a:defRPr>
            </a:lvl4pPr>
            <a:lvl5pPr>
              <a:defRPr sz="2000">
                <a:solidFill>
                  <a:srgbClr val="333333"/>
                </a:solidFill>
                <a:latin typeface="Lato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A7C5CD-BEE3-4B11-85A6-5C76428F705E}"/>
              </a:ext>
            </a:extLst>
          </p:cNvPr>
          <p:cNvSpPr txBox="1">
            <a:spLocks/>
          </p:cNvSpPr>
          <p:nvPr userDrawn="1"/>
        </p:nvSpPr>
        <p:spPr>
          <a:xfrm>
            <a:off x="4019550" y="0"/>
            <a:ext cx="1104900" cy="16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rgbClr val="00B050"/>
              </a:solidFill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75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58370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Lato"/>
              </a:defRPr>
            </a:lvl1pPr>
          </a:lstStyle>
          <a:p>
            <a:fld id="{97B7737E-97AF-4E16-A8AF-4F0F3C978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indent="-228589" defTabSz="914354"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1EEF64-E70E-40B3-AE18-9544DA376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9487" y="925452"/>
            <a:ext cx="4168611" cy="505216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Lato"/>
              </a:defRPr>
            </a:lvl1pPr>
            <a:lvl2pPr>
              <a:defRPr sz="2800">
                <a:solidFill>
                  <a:srgbClr val="333333"/>
                </a:solidFill>
                <a:latin typeface="Lato"/>
              </a:defRPr>
            </a:lvl2pPr>
            <a:lvl3pPr>
              <a:defRPr sz="2400">
                <a:solidFill>
                  <a:srgbClr val="333333"/>
                </a:solidFill>
                <a:latin typeface="Lato"/>
              </a:defRPr>
            </a:lvl3pPr>
            <a:lvl4pPr>
              <a:defRPr sz="2000">
                <a:solidFill>
                  <a:srgbClr val="333333"/>
                </a:solidFill>
                <a:latin typeface="Lato"/>
              </a:defRPr>
            </a:lvl4pPr>
            <a:lvl5pPr>
              <a:defRPr sz="2000">
                <a:solidFill>
                  <a:srgbClr val="333333"/>
                </a:solidFill>
                <a:latin typeface="Lato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A7C5CD-BEE3-4B11-85A6-5C76428F705E}"/>
              </a:ext>
            </a:extLst>
          </p:cNvPr>
          <p:cNvSpPr txBox="1">
            <a:spLocks/>
          </p:cNvSpPr>
          <p:nvPr userDrawn="1"/>
        </p:nvSpPr>
        <p:spPr>
          <a:xfrm>
            <a:off x="4019550" y="0"/>
            <a:ext cx="1104900" cy="16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rgbClr val="00B050"/>
              </a:solidFill>
              <a:latin typeface="Lato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44D2F2-3D48-4696-A86C-04722B24F54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41653" y="925452"/>
            <a:ext cx="4168611" cy="505216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Lato"/>
              </a:defRPr>
            </a:lvl1pPr>
            <a:lvl2pPr>
              <a:defRPr sz="2800">
                <a:solidFill>
                  <a:srgbClr val="333333"/>
                </a:solidFill>
                <a:latin typeface="Lato"/>
              </a:defRPr>
            </a:lvl2pPr>
            <a:lvl3pPr>
              <a:defRPr sz="2400">
                <a:solidFill>
                  <a:srgbClr val="333333"/>
                </a:solidFill>
                <a:latin typeface="Lato"/>
              </a:defRPr>
            </a:lvl3pPr>
            <a:lvl4pPr>
              <a:defRPr sz="2000">
                <a:solidFill>
                  <a:srgbClr val="333333"/>
                </a:solidFill>
                <a:latin typeface="Lato"/>
              </a:defRPr>
            </a:lvl4pPr>
            <a:lvl5pPr>
              <a:defRPr sz="2000">
                <a:solidFill>
                  <a:srgbClr val="333333"/>
                </a:solidFill>
                <a:latin typeface="Lato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911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63132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Lato"/>
              </a:defRPr>
            </a:lvl1pPr>
          </a:lstStyle>
          <a:p>
            <a:fld id="{97B7737E-97AF-4E16-A8AF-4F0F3C978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indent="-228589" defTabSz="914354"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1EEF64-E70E-40B3-AE18-9544DA376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29963" y="925456"/>
            <a:ext cx="4162861" cy="268038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Lato"/>
              </a:defRPr>
            </a:lvl1pPr>
            <a:lvl2pPr>
              <a:defRPr sz="2400">
                <a:solidFill>
                  <a:srgbClr val="333333"/>
                </a:solidFill>
                <a:latin typeface="Lato"/>
              </a:defRPr>
            </a:lvl2pPr>
            <a:lvl3pPr>
              <a:defRPr sz="2000">
                <a:solidFill>
                  <a:srgbClr val="333333"/>
                </a:solidFill>
                <a:latin typeface="Lato"/>
              </a:defRPr>
            </a:lvl3pPr>
            <a:lvl4pPr>
              <a:defRPr sz="1800">
                <a:solidFill>
                  <a:srgbClr val="333333"/>
                </a:solidFill>
                <a:latin typeface="Lato"/>
              </a:defRPr>
            </a:lvl4pPr>
            <a:lvl5pPr>
              <a:defRPr sz="1800">
                <a:solidFill>
                  <a:srgbClr val="333333"/>
                </a:solidFill>
                <a:latin typeface="Lato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A7C5CD-BEE3-4B11-85A6-5C76428F705E}"/>
              </a:ext>
            </a:extLst>
          </p:cNvPr>
          <p:cNvSpPr txBox="1">
            <a:spLocks/>
          </p:cNvSpPr>
          <p:nvPr userDrawn="1"/>
        </p:nvSpPr>
        <p:spPr>
          <a:xfrm>
            <a:off x="4019550" y="0"/>
            <a:ext cx="1104900" cy="16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rgbClr val="00B050"/>
              </a:solidFill>
              <a:latin typeface="Lato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72EC43D-CF57-4338-993A-4274EEAD270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48012" y="928007"/>
            <a:ext cx="4162861" cy="268038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Lato"/>
              </a:defRPr>
            </a:lvl1pPr>
            <a:lvl2pPr>
              <a:defRPr sz="2400">
                <a:solidFill>
                  <a:srgbClr val="333333"/>
                </a:solidFill>
                <a:latin typeface="Lato"/>
              </a:defRPr>
            </a:lvl2pPr>
            <a:lvl3pPr>
              <a:defRPr sz="2000">
                <a:solidFill>
                  <a:srgbClr val="333333"/>
                </a:solidFill>
                <a:latin typeface="Lato"/>
              </a:defRPr>
            </a:lvl3pPr>
            <a:lvl4pPr>
              <a:defRPr sz="1800">
                <a:solidFill>
                  <a:srgbClr val="333333"/>
                </a:solidFill>
                <a:latin typeface="Lato"/>
              </a:defRPr>
            </a:lvl4pPr>
            <a:lvl5pPr>
              <a:defRPr sz="1800">
                <a:solidFill>
                  <a:srgbClr val="333333"/>
                </a:solidFill>
                <a:latin typeface="Lato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BDD156-47B6-4D84-BC31-CB5FB0AF772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0980" y="3778159"/>
            <a:ext cx="4162861" cy="268038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Lato"/>
              </a:defRPr>
            </a:lvl1pPr>
            <a:lvl2pPr>
              <a:defRPr sz="2400">
                <a:solidFill>
                  <a:srgbClr val="333333"/>
                </a:solidFill>
                <a:latin typeface="Lato"/>
              </a:defRPr>
            </a:lvl2pPr>
            <a:lvl3pPr>
              <a:defRPr sz="2000">
                <a:solidFill>
                  <a:srgbClr val="333333"/>
                </a:solidFill>
                <a:latin typeface="Lato"/>
              </a:defRPr>
            </a:lvl3pPr>
            <a:lvl4pPr>
              <a:defRPr sz="1800">
                <a:solidFill>
                  <a:srgbClr val="333333"/>
                </a:solidFill>
                <a:latin typeface="Lato"/>
              </a:defRPr>
            </a:lvl4pPr>
            <a:lvl5pPr>
              <a:defRPr sz="1800">
                <a:solidFill>
                  <a:srgbClr val="333333"/>
                </a:solidFill>
                <a:latin typeface="Lato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A446C14-1E65-46CF-B4E1-8E6AE4400ED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748013" y="3778159"/>
            <a:ext cx="4162861" cy="268038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Lato"/>
              </a:defRPr>
            </a:lvl1pPr>
            <a:lvl2pPr>
              <a:defRPr sz="2400">
                <a:solidFill>
                  <a:srgbClr val="333333"/>
                </a:solidFill>
                <a:latin typeface="Lato"/>
              </a:defRPr>
            </a:lvl2pPr>
            <a:lvl3pPr>
              <a:defRPr sz="2000">
                <a:solidFill>
                  <a:srgbClr val="333333"/>
                </a:solidFill>
                <a:latin typeface="Lato"/>
              </a:defRPr>
            </a:lvl3pPr>
            <a:lvl4pPr>
              <a:defRPr sz="1800">
                <a:solidFill>
                  <a:srgbClr val="333333"/>
                </a:solidFill>
                <a:latin typeface="Lato"/>
              </a:defRPr>
            </a:lvl4pPr>
            <a:lvl5pPr>
              <a:defRPr sz="1800">
                <a:solidFill>
                  <a:srgbClr val="333333"/>
                </a:solidFill>
                <a:latin typeface="Lato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D9FAC8-E8E2-43D3-8FCF-F17CE4E2048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72000" y="924223"/>
            <a:ext cx="5444" cy="5534147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247E04-5DB9-4A43-88BE-4F566CCF762C}"/>
              </a:ext>
            </a:extLst>
          </p:cNvPr>
          <p:cNvCxnSpPr>
            <a:cxnSpLocks/>
          </p:cNvCxnSpPr>
          <p:nvPr userDrawn="1"/>
        </p:nvCxnSpPr>
        <p:spPr>
          <a:xfrm>
            <a:off x="228599" y="3693953"/>
            <a:ext cx="8682275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154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58370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Lato"/>
              </a:defRPr>
            </a:lvl1pPr>
          </a:lstStyle>
          <a:p>
            <a:fld id="{97B7737E-97AF-4E16-A8AF-4F0F3C978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indent="-228589" defTabSz="914354"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A7C5CD-BEE3-4B11-85A6-5C76428F705E}"/>
              </a:ext>
            </a:extLst>
          </p:cNvPr>
          <p:cNvSpPr txBox="1">
            <a:spLocks/>
          </p:cNvSpPr>
          <p:nvPr userDrawn="1"/>
        </p:nvSpPr>
        <p:spPr>
          <a:xfrm>
            <a:off x="4019550" y="0"/>
            <a:ext cx="1104900" cy="16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00B050"/>
                </a:solidFill>
                <a:latin typeface="Lato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98AE137-6100-48EE-8247-B0CFFEF8A1C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239713" y="1087439"/>
            <a:ext cx="8664575" cy="47287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0E3727-9146-4C4C-8018-F39874897C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9713" y="5830888"/>
            <a:ext cx="8664575" cy="44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1026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58370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Lato"/>
              </a:defRPr>
            </a:lvl1pPr>
          </a:lstStyle>
          <a:p>
            <a:fld id="{97B7737E-97AF-4E16-A8AF-4F0F3C978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indent="-228589" defTabSz="914354"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A7C5CD-BEE3-4B11-85A6-5C76428F705E}"/>
              </a:ext>
            </a:extLst>
          </p:cNvPr>
          <p:cNvSpPr txBox="1">
            <a:spLocks/>
          </p:cNvSpPr>
          <p:nvPr userDrawn="1"/>
        </p:nvSpPr>
        <p:spPr>
          <a:xfrm>
            <a:off x="4019550" y="0"/>
            <a:ext cx="1104900" cy="16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rgbClr val="00B050"/>
              </a:solidFill>
              <a:latin typeface="Lato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3F79EB-650E-4046-B743-0CB86EEAA8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9713" y="1017588"/>
            <a:ext cx="8664575" cy="48132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BCB079-28A8-4ED1-9020-B5A0B279DC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9713" y="5830888"/>
            <a:ext cx="8664575" cy="44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331708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58370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Lato"/>
              </a:defRPr>
            </a:lvl1pPr>
          </a:lstStyle>
          <a:p>
            <a:fld id="{97B7737E-97AF-4E16-A8AF-4F0F3C978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indent="-228589" defTabSz="914354"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1EEF64-E70E-40B3-AE18-9544DA376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28599" y="3104276"/>
            <a:ext cx="8675914" cy="6568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rgbClr val="333333"/>
                </a:solidFill>
                <a:latin typeface="Lato"/>
              </a:defRPr>
            </a:lvl1pPr>
            <a:lvl2pPr>
              <a:defRPr sz="2800">
                <a:solidFill>
                  <a:srgbClr val="333333"/>
                </a:solidFill>
                <a:latin typeface="Lato"/>
              </a:defRPr>
            </a:lvl2pPr>
            <a:lvl3pPr>
              <a:defRPr sz="2400">
                <a:solidFill>
                  <a:srgbClr val="333333"/>
                </a:solidFill>
                <a:latin typeface="Lato"/>
              </a:defRPr>
            </a:lvl3pPr>
            <a:lvl4pPr>
              <a:defRPr sz="2000">
                <a:solidFill>
                  <a:srgbClr val="333333"/>
                </a:solidFill>
                <a:latin typeface="Lato"/>
              </a:defRPr>
            </a:lvl4pPr>
            <a:lvl5pPr>
              <a:defRPr sz="2000">
                <a:solidFill>
                  <a:srgbClr val="333333"/>
                </a:solidFill>
                <a:latin typeface="Lato"/>
              </a:defRPr>
            </a:lvl5pPr>
          </a:lstStyle>
          <a:p>
            <a:pPr lvl="0"/>
            <a:r>
              <a:rPr lang="en-US"/>
              <a:t>Section Transition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A7C5CD-BEE3-4B11-85A6-5C76428F705E}"/>
              </a:ext>
            </a:extLst>
          </p:cNvPr>
          <p:cNvSpPr txBox="1">
            <a:spLocks/>
          </p:cNvSpPr>
          <p:nvPr userDrawn="1"/>
        </p:nvSpPr>
        <p:spPr>
          <a:xfrm>
            <a:off x="4019550" y="0"/>
            <a:ext cx="1104900" cy="16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rgbClr val="00B050"/>
              </a:solidFill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41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D860-9E08-3BF2-E18C-99A1F80CA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17108-1E6D-ECD1-D5F7-D1CD93AD4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C1483-5F57-1308-CA39-C6B80F93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C3E-964D-450A-9872-511F1008CEE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04DDC-8E07-3B11-006C-0887170D4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C1BC9-E221-21D1-9387-5912BA74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F9C2-DF57-49FF-BAD2-6EDC1EA73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31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343400" y="6652260"/>
            <a:ext cx="45720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" tIns="0" rIns="91440" bIns="0" anchor="ctr"/>
          <a:lstStyle>
            <a:lvl1pPr algn="ctr">
              <a:defRPr lang="en-US" sz="1000" b="1" i="1" smtClean="0">
                <a:solidFill>
                  <a:srgbClr val="FFFFFF"/>
                </a:solidFill>
                <a:latin typeface="+mn-lt"/>
              </a:defRPr>
            </a:lvl1pPr>
          </a:lstStyle>
          <a:p>
            <a:pPr eaLnBrk="0" hangingPunct="0"/>
            <a:fld id="{5CE381F9-8955-474C-817B-54883280C1A7}" type="slidenum">
              <a:rPr lang="en-US" smtClean="0"/>
              <a:pPr eaLnBrk="0" hangingPunct="0"/>
              <a:t>‹#›</a:t>
            </a:fld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246530"/>
            <a:ext cx="9140824" cy="59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2200"/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09" y="6617014"/>
            <a:ext cx="3086100" cy="23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b="1">
                <a:solidFill>
                  <a:srgbClr val="FDFD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H&amp;R | Health &amp; Resilience Research Division</a:t>
            </a:r>
          </a:p>
        </p:txBody>
      </p:sp>
    </p:spTree>
    <p:extLst>
      <p:ext uri="{BB962C8B-B14F-4D97-AF65-F5344CB8AC3E}">
        <p14:creationId xmlns:p14="http://schemas.microsoft.com/office/powerpoint/2010/main" val="4266386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C2567A-E1DB-4B3E-B7A2-A978196BD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15240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Lato"/>
              </a:defRPr>
            </a:lvl1pPr>
          </a:lstStyle>
          <a:p>
            <a:fld id="{013ABC06-DC28-4A3B-9742-53C76D274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2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5" r:id="rId5"/>
    <p:sldLayoutId id="2147483666" r:id="rId6"/>
    <p:sldLayoutId id="2147483664" r:id="rId7"/>
    <p:sldLayoutId id="2147483669" r:id="rId8"/>
    <p:sldLayoutId id="2147483670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6246-EDBB-377B-6E2E-30E8475FC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42" y="179175"/>
            <a:ext cx="8675915" cy="1474969"/>
          </a:xfrm>
        </p:spPr>
        <p:txBody>
          <a:bodyPr/>
          <a:lstStyle/>
          <a:p>
            <a:br>
              <a:rPr lang="en-US" sz="2500" dirty="0"/>
            </a:br>
            <a:br>
              <a:rPr lang="en-US" sz="2500" dirty="0"/>
            </a:br>
            <a:br>
              <a:rPr lang="en-US" sz="2500" dirty="0"/>
            </a:b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Year 2024 (FY24) </a:t>
            </a:r>
            <a:b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Report on Sexual Assault in the Military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6E5B9F7-C66B-C6FF-B553-4F7EBBE12A3D}"/>
              </a:ext>
            </a:extLst>
          </p:cNvPr>
          <p:cNvSpPr txBox="1">
            <a:spLocks/>
          </p:cNvSpPr>
          <p:nvPr/>
        </p:nvSpPr>
        <p:spPr>
          <a:xfrm>
            <a:off x="638177" y="6128034"/>
            <a:ext cx="3427644" cy="256636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1pPr>
            <a:lvl2pPr marL="45717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As of:: 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18 April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4C73253-A9EE-0D40-B1EA-DB4DF9A4935E}"/>
              </a:ext>
            </a:extLst>
          </p:cNvPr>
          <p:cNvSpPr>
            <a:spLocks noGrp="1"/>
          </p:cNvSpPr>
          <p:nvPr/>
        </p:nvSpPr>
        <p:spPr>
          <a:xfrm>
            <a:off x="4246953" y="2514923"/>
            <a:ext cx="4572000" cy="1963324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1pPr>
            <a:lvl2pPr marL="45717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Department of Defense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Sexual Assault Prevention and Response Office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(SAPRO)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i="1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Providing unparalleled warfighter support, advocacy, and recovery assistance. </a:t>
            </a:r>
            <a:br>
              <a:rPr lang="en-US" sz="1400" b="1" i="1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400" b="1" i="1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Anytime. Anywhere.</a:t>
            </a:r>
            <a:endParaRPr lang="en-US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64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1F0C9-C2E6-44ED-B223-2A69A2D30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D7CB01-5198-4519-2CBB-9FF5B68FC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31534-5CF9-A727-7CC7-F07C4EA428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378" y="157861"/>
            <a:ext cx="7631112" cy="59894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Key Points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4B45C0-ABC3-B268-63DC-84C8FD33F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487" y="964339"/>
            <a:ext cx="8675914" cy="5384209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Warfighter ethos values respect for one's comrades in arms. Sexual assault and sexual harassment detracts from our mission. 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Department’s commitment to Service member recovery post sexual assault is a critical part of maintaining a strong, lethal, and prepared military.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Integrated Primary Prevention initiatives provide commanders with effective means to counter sexual assault and other problems that erode operational capability within their units.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The reforms to the Sexual Assault Response Workforce align with the Secretary’s direction to restore our military, ensuring that Service members are left unencumbered to execute their mission.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The Department will continue to invest in full-time experts to deliver the greatest share of Service member assistance and recovery and leverage collateral duty support in remote and hard to fill locations.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When made common practice worldwide, the best practices observed in expeditionary environments </a:t>
            </a: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will deliver the means to better coordinate resources, improve connections to care, and assist Service members – anytime, anywhere.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Department remains fully committed to sexual assault prevention and response. </a:t>
            </a:r>
          </a:p>
          <a:p>
            <a:pPr lvl="1" fontAlgn="base"/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take decisive action to identify challenges facing our policy and programs, apply meaningful solutions, and made good on our commitment to Service member safety, assistance, and recovery.</a:t>
            </a:r>
          </a:p>
        </p:txBody>
      </p:sp>
    </p:spTree>
    <p:extLst>
      <p:ext uri="{BB962C8B-B14F-4D97-AF65-F5344CB8AC3E}">
        <p14:creationId xmlns:p14="http://schemas.microsoft.com/office/powerpoint/2010/main" val="194666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A5960-0800-E3A6-7F07-45100598C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4E3F-513E-E3FA-30A4-5E0AB2523D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Report Contents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FY24 Data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Focus Areas</a:t>
            </a:r>
          </a:p>
          <a:p>
            <a:pPr lvl="1"/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Preventing Sexual Assault</a:t>
            </a:r>
          </a:p>
          <a:p>
            <a:pPr lvl="1"/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Enhancing Service member Care and Support</a:t>
            </a:r>
          </a:p>
          <a:p>
            <a:pPr lvl="1"/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Ensuring Compliance with Policy and Law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Topline Messages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Report Release Activities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2920-FCDE-BD9F-9D66-317FD52D9D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209981"/>
            <a:ext cx="7631112" cy="59894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76301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BC9FDE-2A26-6DD6-CCC8-82E0207B1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67C87-963F-C03C-6E94-2D364DF9C8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264201"/>
            <a:ext cx="7631112" cy="59894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Report Contents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0E932B-D2AA-4D00-4D30-169913F66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58" y="896903"/>
            <a:ext cx="8634775" cy="541329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 requires the Secretary of Defense to provide an Annual Report on Sexual Assault in the Military each April 30 (PL 111-383, Section 1631, and others).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reporting requirements include: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Department Secretaries’ Annual Reports on sexual assault prevention and response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assault prevalence and reporting data; 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justice sexual assault case outcomes; and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harassment, domestic sexual abuse, and child sexual abuse reports.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areas of this year’s report include: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Preventing Sexual Assault;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Service Member Care and Support; and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Compliance with Policy and Law. </a:t>
            </a:r>
            <a:b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Department assesses sexual assault progress via two primary metrics: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assault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number of Service members experiencing unwanted sexual contact measured by scientific surveys; desired state is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decrease.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assault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rate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Number of victimized Service members choosing to file Restricted and Unrestricted Reports; desired state is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metrics rely on results from the 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 Experiences Survey of Military Members (WESM)*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survey was not required or conducted in FY24; therefore,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report does not include a sexual assault prevalence estimate or reporting rate.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will field the 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WESM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4</a:t>
            </a:r>
            <a:r>
              <a:rPr lang="en-US" sz="1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Quarter, FY25 to a representative sample of military members.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52F49A-25EA-57E9-92D8-13BC23EC8A9A}"/>
              </a:ext>
            </a:extLst>
          </p:cNvPr>
          <p:cNvSpPr txBox="1"/>
          <p:nvPr/>
        </p:nvSpPr>
        <p:spPr>
          <a:xfrm>
            <a:off x="-458832" y="6226080"/>
            <a:ext cx="9602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*This survey was formerly known as the </a:t>
            </a:r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Workplace and Gender Relations Survey of Military Members. 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Prior to 2025, Office of People Analytics research products used the term “gender” to describe men and women.  These groups were defined using survey items and/or administrative data categories for “male” and “female;” therefore, references to gender should be understood to mean “sex.”  </a:t>
            </a:r>
          </a:p>
        </p:txBody>
      </p:sp>
    </p:spTree>
    <p:extLst>
      <p:ext uri="{BB962C8B-B14F-4D97-AF65-F5344CB8AC3E}">
        <p14:creationId xmlns:p14="http://schemas.microsoft.com/office/powerpoint/2010/main" val="222090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FCBB2-78EC-7E4A-75B7-B00389894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C6460-3737-0F7E-FF1E-2754F78FB2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209981"/>
            <a:ext cx="7631112" cy="59894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Sexual Assault Prevalence and Reporting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BBCCB2-6071-3AC5-86D3-FA88D7747156}"/>
              </a:ext>
            </a:extLst>
          </p:cNvPr>
          <p:cNvGraphicFramePr>
            <a:graphicFrameLocks noGrp="1"/>
          </p:cNvGraphicFramePr>
          <p:nvPr/>
        </p:nvGraphicFramePr>
        <p:xfrm>
          <a:off x="7048857" y="4487705"/>
          <a:ext cx="2034005" cy="94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286">
                  <a:extLst>
                    <a:ext uri="{9D8B030D-6E8A-4147-A177-3AD203B41FA5}">
                      <a16:colId xmlns:a16="http://schemas.microsoft.com/office/drawing/2014/main" val="534256939"/>
                    </a:ext>
                  </a:extLst>
                </a:gridCol>
                <a:gridCol w="211721">
                  <a:extLst>
                    <a:ext uri="{9D8B030D-6E8A-4147-A177-3AD203B41FA5}">
                      <a16:colId xmlns:a16="http://schemas.microsoft.com/office/drawing/2014/main" val="3746955039"/>
                    </a:ext>
                  </a:extLst>
                </a:gridCol>
                <a:gridCol w="1659998">
                  <a:extLst>
                    <a:ext uri="{9D8B030D-6E8A-4147-A177-3AD203B41FA5}">
                      <a16:colId xmlns:a16="http://schemas.microsoft.com/office/drawing/2014/main" val="151919669"/>
                    </a:ext>
                  </a:extLst>
                </a:gridCol>
              </a:tblGrid>
              <a:tr h="221874">
                <a:tc>
                  <a:txBody>
                    <a:bodyPr/>
                    <a:lstStyle/>
                    <a:p>
                      <a:pPr algn="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1" marR="6851" marT="6851" marB="6851" anchor="b">
                    <a:lnL w="12700" cap="flat" cmpd="sng" algn="ctr">
                      <a:solidFill>
                        <a:srgbClr val="066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66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lang="en-US" sz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6,973</a:t>
                      </a:r>
                    </a:p>
                  </a:txBody>
                  <a:tcPr marL="6851" marR="6851" marT="6851" marB="6851">
                    <a:lnT w="12700" cap="flat" cmpd="sng" algn="ctr">
                      <a:solidFill>
                        <a:srgbClr val="066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Service members who reported sexual assault</a:t>
                      </a:r>
                      <a:r>
                        <a:rPr lang="en-US" sz="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 occurred during military service</a:t>
                      </a:r>
                    </a:p>
                  </a:txBody>
                  <a:tcPr marL="6851" marR="6851" marT="6851" marB="6851">
                    <a:lnR w="12700" cap="flat" cmpd="sng" algn="ctr">
                      <a:solidFill>
                        <a:srgbClr val="066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6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944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/>
                      <a:r>
                        <a:rPr lang="en-US" sz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1" marR="6851" marT="6851" marB="6851">
                    <a:lnL w="12700" cap="flat" cmpd="sng" algn="ctr">
                      <a:solidFill>
                        <a:srgbClr val="066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</a:t>
                      </a:r>
                    </a:p>
                  </a:txBody>
                  <a:tcPr marL="6851" marR="6851" marT="6851" marB="6851">
                    <a:lnR>
                      <a:noFill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members </a:t>
                      </a:r>
                      <a:r>
                        <a:rPr lang="en-US" sz="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reported a sexual</a:t>
                      </a:r>
                    </a:p>
                    <a:p>
                      <a:r>
                        <a:rPr lang="en-US" sz="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assault that occurred prior to military service</a:t>
                      </a:r>
                      <a:endParaRPr lang="en-US" sz="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06" marR="6851" marT="6851" marB="6851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854910"/>
                  </a:ext>
                </a:extLst>
              </a:tr>
              <a:tr h="199069">
                <a:tc>
                  <a:txBody>
                    <a:bodyPr/>
                    <a:lstStyle/>
                    <a:p>
                      <a:pPr algn="r"/>
                      <a:r>
                        <a:rPr lang="en-US" sz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1" marR="6851" marT="6851" marB="6851">
                    <a:lnL w="12700" cap="flat" cmpd="sng" algn="ctr">
                      <a:solidFill>
                        <a:srgbClr val="066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</a:t>
                      </a:r>
                    </a:p>
                  </a:txBody>
                  <a:tcPr marL="6851" marR="6851" marT="6851" marB="68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Non-Service members who alleged sexual assault perpetrated by a Service member</a:t>
                      </a:r>
                    </a:p>
                  </a:txBody>
                  <a:tcPr marL="6851" marR="6851" marT="6851" marB="6851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922062"/>
                  </a:ext>
                </a:extLst>
              </a:tr>
              <a:tr h="45364">
                <a:tc>
                  <a:txBody>
                    <a:bodyPr/>
                    <a:lstStyle/>
                    <a:p>
                      <a:pPr algn="r"/>
                      <a:r>
                        <a:rPr lang="en-US" sz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dirty="0"/>
                    </a:p>
                  </a:txBody>
                  <a:tcPr marL="6851" marR="6851" marT="6851" marB="6851">
                    <a:lnL w="12700" cap="flat" cmpd="sng" algn="ctr">
                      <a:solidFill>
                        <a:srgbClr val="066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6851" marR="6851" marT="6851" marB="6851">
                    <a:lnL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Relevant data not available</a:t>
                      </a:r>
                      <a:endParaRPr lang="en-US" dirty="0"/>
                    </a:p>
                  </a:txBody>
                  <a:tcPr marL="6851" marR="6851" marT="6851" marB="685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48240"/>
                  </a:ext>
                </a:extLst>
              </a:tr>
              <a:tr h="209477">
                <a:tc>
                  <a:txBody>
                    <a:bodyPr/>
                    <a:lstStyle/>
                    <a:p>
                      <a:pPr algn="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57" marR="34257" marT="34257" marB="34257" anchor="b">
                    <a:lnL w="12700" cap="flat" cmpd="sng" algn="ctr">
                      <a:solidFill>
                        <a:srgbClr val="066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66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8,195</a:t>
                      </a:r>
                    </a:p>
                  </a:txBody>
                  <a:tcPr marL="6851" marR="6851" marT="6851" marB="685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6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reports of sexual assault </a:t>
                      </a:r>
                    </a:p>
                    <a:p>
                      <a:r>
                        <a:rPr lang="en-US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received by DoD in FY24</a:t>
                      </a:r>
                    </a:p>
                  </a:txBody>
                  <a:tcPr marL="6851" marR="6851" marT="6851" marB="6851">
                    <a:lnR w="12700" cap="flat" cmpd="sng" algn="ctr">
                      <a:solidFill>
                        <a:srgbClr val="066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66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31193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F29825C-3058-1C6D-F59E-08542D8F2070}"/>
              </a:ext>
            </a:extLst>
          </p:cNvPr>
          <p:cNvSpPr/>
          <p:nvPr/>
        </p:nvSpPr>
        <p:spPr>
          <a:xfrm>
            <a:off x="61138" y="5493391"/>
            <a:ext cx="9021724" cy="90024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Department assesses progress with sexual assault via two primary metrics: </a:t>
            </a:r>
          </a:p>
          <a:p>
            <a:pPr marL="34290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Prevalence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(i.e., estimated total of Service members experiencing unwanted sexual 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measured by scientific surveys; desired state is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decrease.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34290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Reporting rate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(i.e., percentage of victimized Service members making Restricted and Unrestricted Reports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desired state is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defTabSz="914400">
              <a:buFont typeface="Wingdings" panose="05000000000000000000" pitchFamily="2" charset="2"/>
              <a:buChar char="Ø"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659DA29-1D15-48CC-86C8-C21F6BB0CB26}"/>
              </a:ext>
            </a:extLst>
          </p:cNvPr>
          <p:cNvGraphicFramePr>
            <a:graphicFrameLocks/>
          </p:cNvGraphicFramePr>
          <p:nvPr/>
        </p:nvGraphicFramePr>
        <p:xfrm>
          <a:off x="0" y="930535"/>
          <a:ext cx="8869680" cy="456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136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FC922A-C1FC-842C-5830-4F5D5B3D9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6EB8D-A1CB-EE1C-0CD7-0AB305888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596" y="239005"/>
            <a:ext cx="7631112" cy="59894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FY24 Sexual Assault Case Outcomes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1ADD73-22EE-0A01-2A5D-008F21ECE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249841"/>
              </p:ext>
            </p:extLst>
          </p:nvPr>
        </p:nvGraphicFramePr>
        <p:xfrm>
          <a:off x="421682" y="953950"/>
          <a:ext cx="3505200" cy="670944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5260">
                  <a:extLst>
                    <a:ext uri="{9D8B030D-6E8A-4147-A177-3AD203B41FA5}">
                      <a16:colId xmlns:a16="http://schemas.microsoft.com/office/drawing/2014/main" val="3263158153"/>
                    </a:ext>
                  </a:extLst>
                </a:gridCol>
                <a:gridCol w="498817">
                  <a:extLst>
                    <a:ext uri="{9D8B030D-6E8A-4147-A177-3AD203B41FA5}">
                      <a16:colId xmlns:a16="http://schemas.microsoft.com/office/drawing/2014/main" val="3041608259"/>
                    </a:ext>
                  </a:extLst>
                </a:gridCol>
                <a:gridCol w="2831123">
                  <a:extLst>
                    <a:ext uri="{9D8B030D-6E8A-4147-A177-3AD203B41FA5}">
                      <a16:colId xmlns:a16="http://schemas.microsoft.com/office/drawing/2014/main" val="2934968428"/>
                    </a:ext>
                  </a:extLst>
                </a:gridCol>
              </a:tblGrid>
              <a:tr h="223648"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9144" marB="9144" anchor="ctr">
                    <a:lnL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4,292</a:t>
                      </a:r>
                    </a:p>
                  </a:txBody>
                  <a:tcPr marL="54864" marR="5486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Dispositions Reported in FY24</a:t>
                      </a:r>
                    </a:p>
                  </a:txBody>
                  <a:tcPr marL="18288" marR="18288" marT="9144" marB="9144" anchor="ctr">
                    <a:lnL w="12700" cmpd="sng">
                      <a:noFill/>
                    </a:lnL>
                    <a:lnR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769062"/>
                  </a:ext>
                </a:extLst>
              </a:tr>
              <a:tr h="223648"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8288" marR="18288" marT="9144" marB="9144" anchor="ctr">
                    <a:lnL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1,059</a:t>
                      </a:r>
                    </a:p>
                  </a:txBody>
                  <a:tcPr marL="54864" marR="5486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Cases Outside DoD Jurisdiction</a:t>
                      </a:r>
                    </a:p>
                  </a:txBody>
                  <a:tcPr marL="18288" marR="18288" marT="9144" marB="9144" anchor="ctr">
                    <a:lnL w="12700" cmpd="sng">
                      <a:noFill/>
                    </a:lnL>
                    <a:lnR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>
                        <a:alpha val="9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723184"/>
                  </a:ext>
                </a:extLst>
              </a:tr>
              <a:tr h="223648"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9144" marB="9144" anchor="ctr">
                    <a:lnL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rgbClr val="2542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3,233</a:t>
                      </a:r>
                    </a:p>
                  </a:txBody>
                  <a:tcPr marL="54864" marR="54864" marT="9144" marB="914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Cases Under DoD Jurisdiction</a:t>
                      </a:r>
                    </a:p>
                  </a:txBody>
                  <a:tcPr marL="18288" marR="18288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67090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85963F-A9F8-209F-C34D-B56DE54E8B23}"/>
              </a:ext>
            </a:extLst>
          </p:cNvPr>
          <p:cNvCxnSpPr>
            <a:cxnSpLocks/>
          </p:cNvCxnSpPr>
          <p:nvPr/>
        </p:nvCxnSpPr>
        <p:spPr>
          <a:xfrm flipV="1">
            <a:off x="4433718" y="1740897"/>
            <a:ext cx="0" cy="4268283"/>
          </a:xfrm>
          <a:prstGeom prst="line">
            <a:avLst/>
          </a:prstGeom>
          <a:ln w="19050">
            <a:solidFill>
              <a:srgbClr val="2D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4EAEFD3-4414-AADE-A016-C1972336A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40287"/>
              </p:ext>
            </p:extLst>
          </p:nvPr>
        </p:nvGraphicFramePr>
        <p:xfrm>
          <a:off x="4522728" y="936808"/>
          <a:ext cx="4486226" cy="670944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53998">
                  <a:extLst>
                    <a:ext uri="{9D8B030D-6E8A-4147-A177-3AD203B41FA5}">
                      <a16:colId xmlns:a16="http://schemas.microsoft.com/office/drawing/2014/main" val="3263158153"/>
                    </a:ext>
                  </a:extLst>
                </a:gridCol>
                <a:gridCol w="461264">
                  <a:extLst>
                    <a:ext uri="{9D8B030D-6E8A-4147-A177-3AD203B41FA5}">
                      <a16:colId xmlns:a16="http://schemas.microsoft.com/office/drawing/2014/main" val="3041608259"/>
                    </a:ext>
                  </a:extLst>
                </a:gridCol>
                <a:gridCol w="3870964">
                  <a:extLst>
                    <a:ext uri="{9D8B030D-6E8A-4147-A177-3AD203B41FA5}">
                      <a16:colId xmlns:a16="http://schemas.microsoft.com/office/drawing/2014/main" val="2934968428"/>
                    </a:ext>
                  </a:extLst>
                </a:gridCol>
              </a:tblGrid>
              <a:tr h="180654"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07" marR="56007" marT="28004" marB="28004">
                    <a:lnL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2,128</a:t>
                      </a:r>
                    </a:p>
                  </a:txBody>
                  <a:tcPr marL="56007" marR="56007" marT="28004" marB="2800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Dispositions: 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Supported Command Action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07" marR="56007" marT="28004" marB="28004">
                    <a:lnL w="12700" cmpd="sng">
                      <a:noFill/>
                    </a:lnL>
                    <a:lnR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769062"/>
                  </a:ext>
                </a:extLst>
              </a:tr>
              <a:tr h="220286"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6007" marR="56007" marT="28004" marB="28004">
                    <a:lnL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748</a:t>
                      </a:r>
                    </a:p>
                  </a:txBody>
                  <a:tcPr marL="56007" marR="56007" marT="28004" marB="280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Dispositions: Evidence Supported Nonsexual Assault Charge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07" marR="56007" marT="28004" marB="28004" anchor="ctr">
                    <a:lnL w="12700" cmpd="sng">
                      <a:noFill/>
                    </a:lnL>
                    <a:lnR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723184"/>
                  </a:ext>
                </a:extLst>
              </a:tr>
              <a:tr h="180654"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07" marR="56007" marT="28004" marB="28004">
                    <a:lnL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rgbClr val="2D75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1,380</a:t>
                      </a:r>
                    </a:p>
                  </a:txBody>
                  <a:tcPr marL="56007" marR="56007" marT="28004" marB="2800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Dispositions: Evidence Supported 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Sexual Assault Charge</a:t>
                      </a:r>
                    </a:p>
                  </a:txBody>
                  <a:tcPr marL="56007" marR="56007" marT="28004" marB="280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7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670906"/>
                  </a:ext>
                </a:extLst>
              </a:tr>
            </a:tbl>
          </a:graphicData>
        </a:graphic>
      </p:graphicFrame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FC50F1E6-06B7-132F-4784-2727B778D56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36371" y="1546999"/>
            <a:ext cx="1321603" cy="318447"/>
          </a:xfrm>
          <a:prstGeom prst="bentConnector3">
            <a:avLst>
              <a:gd name="adj1" fmla="val 99921"/>
            </a:avLst>
          </a:prstGeom>
          <a:ln w="28575">
            <a:solidFill>
              <a:srgbClr val="066B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D69953F-F91F-D8F5-23A2-260E85D99580}"/>
              </a:ext>
            </a:extLst>
          </p:cNvPr>
          <p:cNvSpPr/>
          <p:nvPr/>
        </p:nvSpPr>
        <p:spPr>
          <a:xfrm>
            <a:off x="76229" y="5578293"/>
            <a:ext cx="4285883" cy="11003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66B7F"/>
            </a:solidFill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Sufficient evidence existed to take disciplinary action in 66 percent of cases investigated for sexual assault under DoD jurisdiction in FY24.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Disciplinary action may consist of preferral to court-martial, administration of non-judicial punishment, administrative actions, and administrative discharges.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274E95-7BEC-8FAC-8390-7E4E8738658E}"/>
              </a:ext>
            </a:extLst>
          </p:cNvPr>
          <p:cNvSpPr/>
          <p:nvPr/>
        </p:nvSpPr>
        <p:spPr>
          <a:xfrm>
            <a:off x="4495635" y="5564316"/>
            <a:ext cx="4540411" cy="77713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66B7F"/>
            </a:solidFill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Court-martial charges were preferred for 31 percent of cases in which evidence supported at least one sexual assault charge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74% of sexual assault court-martial cases ended in a conviction (sexual assault or some other offense); an increase from 72% in FY23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5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210647"/>
              </p:ext>
            </p:extLst>
          </p:nvPr>
        </p:nvGraphicFramePr>
        <p:xfrm>
          <a:off x="4566384" y="1774898"/>
          <a:ext cx="4535424" cy="3728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1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897971"/>
              </p:ext>
            </p:extLst>
          </p:nvPr>
        </p:nvGraphicFramePr>
        <p:xfrm>
          <a:off x="156765" y="1761616"/>
          <a:ext cx="4462272" cy="381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763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0CB63-CAB2-90DD-3B34-76D53EF4A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9BEBF4-0C90-0B8D-139A-E786A0D27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32EBEB-3A36-DE19-17F8-B552F03F90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pPr>
              <a:defRPr/>
            </a:pP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Sexual Harassment Complaints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269BDB-3BF6-896C-F022-DB1E080CE46E}"/>
              </a:ext>
            </a:extLst>
          </p:cNvPr>
          <p:cNvSpPr txBox="1"/>
          <p:nvPr/>
        </p:nvSpPr>
        <p:spPr>
          <a:xfrm>
            <a:off x="44512" y="3778158"/>
            <a:ext cx="4409309" cy="230832"/>
          </a:xfrm>
          <a:prstGeom prst="rect">
            <a:avLst/>
          </a:prstGeom>
          <a:solidFill>
            <a:srgbClr val="00808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chemeClr val="bg1"/>
                </a:solidFill>
                <a:latin typeface="Arial"/>
                <a:cs typeface="Arial"/>
              </a:rPr>
              <a:t>Offender and Complainant Demographics</a:t>
            </a:r>
            <a:endParaRPr lang="en-US" sz="900" b="1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1F7B40-909D-FCF8-D90F-B8A9645A265F}"/>
              </a:ext>
            </a:extLst>
          </p:cNvPr>
          <p:cNvSpPr txBox="1"/>
          <p:nvPr/>
        </p:nvSpPr>
        <p:spPr>
          <a:xfrm>
            <a:off x="4674359" y="3778158"/>
            <a:ext cx="4409309" cy="230832"/>
          </a:xfrm>
          <a:prstGeom prst="rect">
            <a:avLst/>
          </a:prstGeom>
          <a:solidFill>
            <a:srgbClr val="00808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bg1"/>
                </a:solidFill>
                <a:latin typeface="Arial"/>
                <a:cs typeface="Arial"/>
              </a:rPr>
              <a:t>Accountability</a:t>
            </a:r>
            <a:endParaRPr lang="en-US" sz="9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300BD5-074F-5137-DCC4-076533971A8E}"/>
              </a:ext>
            </a:extLst>
          </p:cNvPr>
          <p:cNvGrpSpPr/>
          <p:nvPr/>
        </p:nvGrpSpPr>
        <p:grpSpPr>
          <a:xfrm>
            <a:off x="44512" y="915325"/>
            <a:ext cx="4409309" cy="2742327"/>
            <a:chOff x="4665644" y="854007"/>
            <a:chExt cx="4409309" cy="274232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49D5BE0-EE9F-ABFA-8374-9F98E0C8FBEE}"/>
                </a:ext>
              </a:extLst>
            </p:cNvPr>
            <p:cNvGrpSpPr/>
            <p:nvPr/>
          </p:nvGrpSpPr>
          <p:grpSpPr>
            <a:xfrm>
              <a:off x="4665644" y="854007"/>
              <a:ext cx="4409309" cy="2485669"/>
              <a:chOff x="4665644" y="854007"/>
              <a:chExt cx="4409309" cy="2485669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8F7604-16D8-085A-68E2-EF0B12F64DB2}"/>
                  </a:ext>
                </a:extLst>
              </p:cNvPr>
              <p:cNvSpPr txBox="1"/>
              <p:nvPr/>
            </p:nvSpPr>
            <p:spPr>
              <a:xfrm>
                <a:off x="4665644" y="854007"/>
                <a:ext cx="4409309" cy="230832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chemeClr val="accent1"/>
                </a:solidFill>
              </a:ln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Total Sexual Harassment Complaint Totals Over the Past Seven Years</a:t>
                </a:r>
                <a:endParaRPr lang="en-US" sz="9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AC7DF4A-8FC2-ED91-D985-1B9237973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3660" y="1152462"/>
                <a:ext cx="4158557" cy="2187214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7CEEE7-2373-61BE-1DBE-6875C6A8F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2247" y="3351512"/>
              <a:ext cx="4161385" cy="24482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8675AAE-1062-6A4E-A07B-B2CCD7573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16" y="4060866"/>
            <a:ext cx="2627237" cy="25197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5063420-F22E-C803-14D9-9A995FD34CC6}"/>
              </a:ext>
            </a:extLst>
          </p:cNvPr>
          <p:cNvGrpSpPr/>
          <p:nvPr/>
        </p:nvGrpSpPr>
        <p:grpSpPr>
          <a:xfrm>
            <a:off x="4248209" y="915325"/>
            <a:ext cx="4835459" cy="2673943"/>
            <a:chOff x="-325632" y="850468"/>
            <a:chExt cx="4835459" cy="267394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1C43F8-B966-D627-9C69-4F0C9FDB8A1B}"/>
                </a:ext>
              </a:extLst>
            </p:cNvPr>
            <p:cNvSpPr txBox="1"/>
            <p:nvPr/>
          </p:nvSpPr>
          <p:spPr>
            <a:xfrm>
              <a:off x="71837" y="850468"/>
              <a:ext cx="4409309" cy="230832"/>
            </a:xfrm>
            <a:prstGeom prst="rect">
              <a:avLst/>
            </a:prstGeom>
            <a:solidFill>
              <a:srgbClr val="008080"/>
            </a:solidFill>
            <a:ln>
              <a:solidFill>
                <a:schemeClr val="accent1"/>
              </a:solidFill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schemeClr val="bg1"/>
                  </a:solidFill>
                  <a:latin typeface="Arial"/>
                  <a:cs typeface="Arial"/>
                </a:rPr>
                <a:t>Total Sexual Harassment Complaints by Type</a:t>
              </a:r>
              <a:endParaRPr lang="en-US" sz="9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6D159D-BE5A-77F8-A147-E3333CE5D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25322" y="1205333"/>
              <a:ext cx="2784505" cy="157713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35F88D-26A5-C092-4DCC-4FB3B0D8813D}"/>
                </a:ext>
              </a:extLst>
            </p:cNvPr>
            <p:cNvSpPr txBox="1"/>
            <p:nvPr/>
          </p:nvSpPr>
          <p:spPr>
            <a:xfrm>
              <a:off x="762149" y="2739581"/>
              <a:ext cx="356819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85850" lvl="2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53% of formal complaints were resolved (1,049 of 1,969); 17% pending resolution; and 30% were unknown</a:t>
              </a:r>
            </a:p>
            <a:p>
              <a:pPr marL="1085850" lvl="2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59% (624 of 1,049) of resolved formal complaints were substantiated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E4E034-B89B-E786-C7D4-5382D6951CBD}"/>
                </a:ext>
              </a:extLst>
            </p:cNvPr>
            <p:cNvSpPr txBox="1"/>
            <p:nvPr/>
          </p:nvSpPr>
          <p:spPr>
            <a:xfrm>
              <a:off x="-325632" y="1227854"/>
              <a:ext cx="2050954" cy="229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There were 3,014 total sexual harassment complaints were filed in FY24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65% (1,969 of 3,014) complaints were formal,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29% (885 of 3,014) complaints were informal, 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5% (158 of 3,014) complaints were anonymous, 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&lt;1% (2 of 3,014) complaints were unknown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21E5C66-DC07-9919-B9A3-6AF2EFB6F677}"/>
              </a:ext>
            </a:extLst>
          </p:cNvPr>
          <p:cNvSpPr txBox="1"/>
          <p:nvPr/>
        </p:nvSpPr>
        <p:spPr>
          <a:xfrm>
            <a:off x="-517984" y="4079386"/>
            <a:ext cx="2010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74% of formal complaints filed by women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The largest single grouping of formal complainants by sex and paygrade were women in paygrades E1-E4 (54 percent)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91% of alleged offenders in formal complaints were men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Enlisted members comprised 86% of offenders in formal complaints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744E2F-4D6D-EDC0-F787-00B423802453}"/>
              </a:ext>
            </a:extLst>
          </p:cNvPr>
          <p:cNvSpPr txBox="1"/>
          <p:nvPr/>
        </p:nvSpPr>
        <p:spPr>
          <a:xfrm>
            <a:off x="4674359" y="4104434"/>
            <a:ext cx="1635469" cy="27238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Of the 463 substantiated offenders that received disciplinary action, 63% received adverse or administrative actions, 23% received non-judicial punishment, 9% received other corrective 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22 (5%) of offenders received a court-martial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No referrals of retaliation associated with sexual harassment were reported in FY24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A915D411-B3CE-D6CC-E098-149B87940421}"/>
              </a:ext>
            </a:extLst>
          </p:cNvPr>
          <p:cNvGraphicFramePr/>
          <p:nvPr/>
        </p:nvGraphicFramePr>
        <p:xfrm>
          <a:off x="1309125" y="4147398"/>
          <a:ext cx="3160517" cy="22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0574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C949F3-19C9-AF5A-1BDD-EAD67A563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088F8-4235-3C60-3F39-BEC0F5A5E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095" y="845388"/>
            <a:ext cx="8675914" cy="82751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Sexual assault is a key target in the Department’s approach to Integrated Primary Prevention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EE3D2-FB3C-943E-60C3-9A532BC135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Preventing Sexual Assault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543E8-825D-356D-6D67-6D56BDAFBD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938" y="519546"/>
            <a:ext cx="7587754" cy="325842"/>
          </a:xfrm>
        </p:spPr>
        <p:txBody>
          <a:bodyPr/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Goal:  Reduce the prevalence of sexual assault and other harmful behaviors.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AAF48D-8FE6-B7C7-0896-23547F563336}"/>
              </a:ext>
            </a:extLst>
          </p:cNvPr>
          <p:cNvSpPr txBox="1">
            <a:spLocks/>
          </p:cNvSpPr>
          <p:nvPr/>
        </p:nvSpPr>
        <p:spPr>
          <a:xfrm>
            <a:off x="106097" y="1449106"/>
            <a:ext cx="4196396" cy="8275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Key prevention initiatives aim to: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Decrease Risk:</a:t>
            </a:r>
          </a:p>
          <a:p>
            <a:pPr lvl="2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Action: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Improve command climate through actionable tools and data</a:t>
            </a:r>
          </a:p>
          <a:p>
            <a:pPr lvl="2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Decrease sexual harassment and other risk behaviors</a:t>
            </a: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Status: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Robust Command Climate Assessment policy and infrastructure is empowering local change</a:t>
            </a: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Enhance Decision Support for Leaders:</a:t>
            </a:r>
          </a:p>
          <a:p>
            <a:pPr lvl="2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Action: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Integrated Primary Prevention Workforce (IPPW) supports leaders at all levels to enhance effectiveness and efficiency of prevention efforts</a:t>
            </a:r>
          </a:p>
          <a:p>
            <a:pPr lvl="2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Provide commanders at all levels with resources to prevent harmful behaviors</a:t>
            </a:r>
          </a:p>
          <a:p>
            <a:pPr lvl="2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Status: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1,400+ personnel in place, to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180790-8640-04E5-168D-847B1EE4325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43" y="1237441"/>
            <a:ext cx="4453749" cy="30675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491BEB-FBF3-8302-D6C3-0525A5F62E95}"/>
              </a:ext>
            </a:extLst>
          </p:cNvPr>
          <p:cNvSpPr txBox="1">
            <a:spLocks/>
          </p:cNvSpPr>
          <p:nvPr/>
        </p:nvSpPr>
        <p:spPr>
          <a:xfrm>
            <a:off x="3791215" y="4335237"/>
            <a:ext cx="5264295" cy="8275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Deliver Proven Prevention That Works:</a:t>
            </a:r>
          </a:p>
          <a:p>
            <a:pPr lvl="2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Action: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Evaluate prevention programs and policies; equip the IPPW with effective tools</a:t>
            </a:r>
          </a:p>
          <a:p>
            <a:pPr lvl="2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Improve effectiveness of prevention activities across the Force, stop ineffective efforts</a:t>
            </a:r>
          </a:p>
          <a:p>
            <a:pPr lvl="2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Status: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DoD is delivering training, education, technical assistance and is conducting rigorous evaluations to ensure ROI on prevention efforts</a:t>
            </a: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65B24A-8298-83B0-1896-FAE98C294482}"/>
              </a:ext>
            </a:extLst>
          </p:cNvPr>
          <p:cNvSpPr txBox="1"/>
          <p:nvPr/>
        </p:nvSpPr>
        <p:spPr>
          <a:xfrm>
            <a:off x="0" y="6299185"/>
            <a:ext cx="9144000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 summary of these initiatives can be found in the 2024 Annual Command Climate Report</a:t>
            </a:r>
          </a:p>
        </p:txBody>
      </p:sp>
    </p:spTree>
    <p:extLst>
      <p:ext uri="{BB962C8B-B14F-4D97-AF65-F5344CB8AC3E}">
        <p14:creationId xmlns:p14="http://schemas.microsoft.com/office/powerpoint/2010/main" val="385389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C949F3-19C9-AF5A-1BDD-EAD67A563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088F8-4235-3C60-3F39-BEC0F5A5E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095" y="845388"/>
            <a:ext cx="8675914" cy="82751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Improved Service member care and recovery depends on the efficient restructure of the Department’s sexual assault response system.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EE3D2-FB3C-943E-60C3-9A532BC135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Enhancing Service Member Care and Support: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543E8-825D-356D-6D67-6D56BDAFBD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938" y="519546"/>
            <a:ext cx="7587754" cy="325842"/>
          </a:xfrm>
        </p:spPr>
        <p:txBody>
          <a:bodyPr/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Goal:  Deliver high quality assistance and recovery support to Service members.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AAF48D-8FE6-B7C7-0896-23547F563336}"/>
              </a:ext>
            </a:extLst>
          </p:cNvPr>
          <p:cNvSpPr txBox="1">
            <a:spLocks/>
          </p:cNvSpPr>
          <p:nvPr/>
        </p:nvSpPr>
        <p:spPr>
          <a:xfrm>
            <a:off x="106097" y="1449106"/>
            <a:ext cx="4359806" cy="8275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Key response system initiatives aim to: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Deliver expert Service member care in a complex system:</a:t>
            </a:r>
          </a:p>
          <a:p>
            <a:pPr marL="747713" lvl="2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Action: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Continue Sexual Assault Response Workforce Restructuring</a:t>
            </a:r>
          </a:p>
          <a:p>
            <a:pPr marL="747713" lvl="2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Full-time workforce (2,600) with collateral duty (3400) limited to ships, subs, and hard-to-fill locations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7713" lvl="2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Status: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FY27 targets identified and Direct Hire Authority in place but paused due to hiring freeze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Improve Service member recovery and retention:</a:t>
            </a:r>
          </a:p>
          <a:p>
            <a:pPr marL="747713" lvl="2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Action: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Develop a recovery program that can be delivered by the Sexual Assault Response Workforce</a:t>
            </a:r>
          </a:p>
          <a:p>
            <a:pPr marL="747713" lvl="2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Service members learn skills that improve personal and professional outcomes</a:t>
            </a:r>
          </a:p>
          <a:p>
            <a:pPr marL="747713" lvl="2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Status: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Launching development in FY25 as a compliment to clinical care.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491BEB-FBF3-8302-D6C3-0525A5F62E95}"/>
              </a:ext>
            </a:extLst>
          </p:cNvPr>
          <p:cNvSpPr txBox="1">
            <a:spLocks/>
          </p:cNvSpPr>
          <p:nvPr/>
        </p:nvSpPr>
        <p:spPr>
          <a:xfrm>
            <a:off x="3791215" y="4335237"/>
            <a:ext cx="5264295" cy="8275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Enhance Capacity and Coping for Special Victim Counsel (SVC)</a:t>
            </a:r>
          </a:p>
          <a:p>
            <a:pPr lvl="2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Action: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Revitalize SVC resourcing and training</a:t>
            </a:r>
          </a:p>
          <a:p>
            <a:pPr lvl="2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Enhance SVC capability to provide quality assistance with resilient staff</a:t>
            </a:r>
          </a:p>
          <a:p>
            <a:pPr lvl="2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Status: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Additional investment will sustain victim access and representation worldwide and reduce stresses observed in the system.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A043CA-43AD-2CA2-88DE-768945883808}"/>
              </a:ext>
            </a:extLst>
          </p:cNvPr>
          <p:cNvSpPr txBox="1"/>
          <p:nvPr/>
        </p:nvSpPr>
        <p:spPr>
          <a:xfrm>
            <a:off x="4628594" y="1479651"/>
            <a:ext cx="4409309" cy="369332"/>
          </a:xfrm>
          <a:prstGeom prst="rect">
            <a:avLst/>
          </a:prstGeom>
          <a:solidFill>
            <a:srgbClr val="00808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restructuring increases full-time expertise and returns thousands of collateral duty manhours to commanders to focus on mission readiness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9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3F35D9A-6351-80F3-C40D-864CFB4BD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294414"/>
              </p:ext>
            </p:extLst>
          </p:nvPr>
        </p:nvGraphicFramePr>
        <p:xfrm>
          <a:off x="4547248" y="1726777"/>
          <a:ext cx="4572000" cy="274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BA52EFA-8EC8-16A6-E80B-5F4204783D38}"/>
              </a:ext>
            </a:extLst>
          </p:cNvPr>
          <p:cNvSpPr txBox="1"/>
          <p:nvPr/>
        </p:nvSpPr>
        <p:spPr>
          <a:xfrm>
            <a:off x="6893351" y="2167786"/>
            <a:ext cx="2225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Projected benefits to Mission Readiness per two-year certification process:</a:t>
            </a:r>
          </a:p>
          <a:p>
            <a:pPr marL="58738" indent="-58738">
              <a:buFont typeface="Arial" panose="020B0604020202020204" pitchFamily="34" charset="0"/>
              <a:buChar char="•"/>
            </a:pP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15,500 fewer background checks</a:t>
            </a:r>
          </a:p>
          <a:p>
            <a:pPr marL="58738" indent="-58738">
              <a:buFont typeface="Arial" panose="020B0604020202020204" pitchFamily="34" charset="0"/>
              <a:buChar char="•"/>
            </a:pP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620,000+ fewer hours spent in initial Victim Advocate training (40 </a:t>
            </a:r>
            <a:r>
              <a:rPr lang="en-US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8738" indent="-58738">
              <a:buFont typeface="Arial" panose="020B0604020202020204" pitchFamily="34" charset="0"/>
              <a:buChar char="•"/>
            </a:pP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496,000 fewer hours spent on Continuing Education Units (32 CEUs)</a:t>
            </a:r>
          </a:p>
        </p:txBody>
      </p:sp>
    </p:spTree>
    <p:extLst>
      <p:ext uri="{BB962C8B-B14F-4D97-AF65-F5344CB8AC3E}">
        <p14:creationId xmlns:p14="http://schemas.microsoft.com/office/powerpoint/2010/main" val="406088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C949F3-19C9-AF5A-1BDD-EAD67A563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088F8-4235-3C60-3F39-BEC0F5A5E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095" y="845388"/>
            <a:ext cx="8931808" cy="82751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Revitalizing existing programs can deliver improved expeditionary mission readiness and justice system participation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EE3D2-FB3C-943E-60C3-9A532BC135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Ensuring Compliance with Policy and Law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543E8-825D-356D-6D67-6D56BDAFBD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938" y="519546"/>
            <a:ext cx="7587754" cy="325842"/>
          </a:xfrm>
        </p:spPr>
        <p:txBody>
          <a:bodyPr/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Goal:  Confirming the SAPR Program benefits Service members as required in policy and law.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AAF48D-8FE6-B7C7-0896-23547F563336}"/>
              </a:ext>
            </a:extLst>
          </p:cNvPr>
          <p:cNvSpPr txBox="1">
            <a:spLocks/>
          </p:cNvSpPr>
          <p:nvPr/>
        </p:nvSpPr>
        <p:spPr>
          <a:xfrm>
            <a:off x="106097" y="1449106"/>
            <a:ext cx="4359806" cy="8275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Oversight enhancements will: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Enhance Service member care delivery in expeditionary and other joint environments:</a:t>
            </a:r>
          </a:p>
          <a:p>
            <a:pPr marL="747713" lvl="2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Action: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Expand Geographic Combatant Command (CCMD) coordination capability</a:t>
            </a:r>
          </a:p>
          <a:p>
            <a:pPr marL="747713" lvl="2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Establish SAPR Program Administrators in EUCOM, CENTCOM, AFRICOM, &amp; SOUTHCOM to coordinate victim assistance in their area of responsibility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7713" lvl="2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Status: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INDOPACOM SAPR PM in place, poised to model improved CCMD and Support Agent collaboration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491BEB-FBF3-8302-D6C3-0525A5F62E95}"/>
              </a:ext>
            </a:extLst>
          </p:cNvPr>
          <p:cNvSpPr txBox="1">
            <a:spLocks/>
          </p:cNvSpPr>
          <p:nvPr/>
        </p:nvSpPr>
        <p:spPr>
          <a:xfrm>
            <a:off x="3773608" y="1791859"/>
            <a:ext cx="5264295" cy="8275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Improve CATCH a Serial Offender Program participation and efficiency:</a:t>
            </a:r>
          </a:p>
          <a:p>
            <a:pPr lvl="2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Action: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Improve case matching automation and ease of participant submissions</a:t>
            </a:r>
          </a:p>
          <a:p>
            <a:pPr lvl="2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Automate alleged offender search and matching capability while improving rate of submission from victims.</a:t>
            </a:r>
          </a:p>
          <a:p>
            <a:pPr lvl="2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Status: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SAPRO and Naval Criminal Investigative Service sustaining program while conducting analysis to identify best means for system improvements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9CE3F4-EF56-CA29-3766-A39489FC0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5" y="4745062"/>
            <a:ext cx="3846599" cy="1913282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pic>
        <p:nvPicPr>
          <p:cNvPr id="14" name="Picture 13" descr="Text&#10;&#10;AI-generated content may be incorrect.">
            <a:extLst>
              <a:ext uri="{FF2B5EF4-FFF2-40B4-BE49-F238E27FC236}">
                <a16:creationId xmlns:a16="http://schemas.microsoft.com/office/drawing/2014/main" id="{C4EB1A4C-391D-22F3-74CD-11094B341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5" t="38380" r="4262" b="11402"/>
          <a:stretch/>
        </p:blipFill>
        <p:spPr>
          <a:xfrm>
            <a:off x="3952694" y="4670636"/>
            <a:ext cx="1667092" cy="2048305"/>
          </a:xfrm>
          <a:prstGeom prst="rect">
            <a:avLst/>
          </a:prstGeom>
        </p:spPr>
      </p:pic>
      <p:pic>
        <p:nvPicPr>
          <p:cNvPr id="15" name="Graphic 14" descr="Arrow: Clockwise curve with solid fill">
            <a:extLst>
              <a:ext uri="{FF2B5EF4-FFF2-40B4-BE49-F238E27FC236}">
                <a16:creationId xmlns:a16="http://schemas.microsoft.com/office/drawing/2014/main" id="{AF8CCBBA-A699-62B4-E843-BEE96D3511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413469">
            <a:off x="2922467" y="3551920"/>
            <a:ext cx="781496" cy="3451371"/>
          </a:xfrm>
          <a:prstGeom prst="rect">
            <a:avLst/>
          </a:prstGeom>
        </p:spPr>
      </p:pic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181537E-569A-2A5A-63C6-57764322DF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776462"/>
              </p:ext>
            </p:extLst>
          </p:nvPr>
        </p:nvGraphicFramePr>
        <p:xfrm>
          <a:off x="5689695" y="4670636"/>
          <a:ext cx="3348208" cy="193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53713921"/>
      </p:ext>
    </p:extLst>
  </p:cSld>
  <p:clrMapOvr>
    <a:masterClrMapping/>
  </p:clrMapOvr>
</p:sld>
</file>

<file path=ppt/theme/theme1.xml><?xml version="1.0" encoding="utf-8"?>
<a:theme xmlns:a="http://schemas.openxmlformats.org/drawingml/2006/main" name="Unclassified">
  <a:themeElements>
    <a:clrScheme name="Custom 1">
      <a:dk1>
        <a:srgbClr val="333333"/>
      </a:dk1>
      <a:lt1>
        <a:srgbClr val="FFFFFF"/>
      </a:lt1>
      <a:dk2>
        <a:srgbClr val="355E93"/>
      </a:dk2>
      <a:lt2>
        <a:srgbClr val="EBEFF5"/>
      </a:lt2>
      <a:accent1>
        <a:srgbClr val="AEBFD4"/>
      </a:accent1>
      <a:accent2>
        <a:srgbClr val="728FB4"/>
      </a:accent2>
      <a:accent3>
        <a:srgbClr val="254267"/>
      </a:accent3>
      <a:accent4>
        <a:srgbClr val="15263B"/>
      </a:accent4>
      <a:accent5>
        <a:srgbClr val="EBEBEB"/>
      </a:accent5>
      <a:accent6>
        <a:srgbClr val="ADADAD"/>
      </a:accent6>
      <a:hlink>
        <a:srgbClr val="0070C0"/>
      </a:hlink>
      <a:folHlink>
        <a:srgbClr val="355E93"/>
      </a:folHlink>
    </a:clrScheme>
    <a:fontScheme name="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A OnSite Assessment_Update Briefing_06262023_v2  -  Read-Only" id="{3F4C9234-12E0-4F87-9B4E-F30244977DB6}" vid="{398039AB-FCD9-41D2-9E0B-9F86E14DE3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4B3B366CE8A74CAF2A16E1FFAFC4BC" ma:contentTypeVersion="14" ma:contentTypeDescription="Create a new document." ma:contentTypeScope="" ma:versionID="c61b89460d968dc1aef42eede8305622">
  <xsd:schema xmlns:xsd="http://www.w3.org/2001/XMLSchema" xmlns:xs="http://www.w3.org/2001/XMLSchema" xmlns:p="http://schemas.microsoft.com/office/2006/metadata/properties" xmlns:ns2="7ac72950-f82b-4aad-9ec2-4074ec465656" xmlns:ns3="e9d7c50c-f6e6-4a49-aeea-b3afd0245686" targetNamespace="http://schemas.microsoft.com/office/2006/metadata/properties" ma:root="true" ma:fieldsID="8eaea377a5b027ea7d7c98570f25be09" ns2:_="" ns3:_="">
    <xsd:import namespace="7ac72950-f82b-4aad-9ec2-4074ec465656"/>
    <xsd:import namespace="e9d7c50c-f6e6-4a49-aeea-b3afd02456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72950-f82b-4aad-9ec2-4074ec4656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871f771-ab78-46b7-810c-7667649bb9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7c50c-f6e6-4a49-aeea-b3afd0245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20d0e24-e4c3-4f2d-a777-6c10751f82fa}" ma:internalName="TaxCatchAll" ma:showField="CatchAllData" ma:web="e9d7c50c-f6e6-4a49-aeea-b3afd02456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c72950-f82b-4aad-9ec2-4074ec465656">
      <Terms xmlns="http://schemas.microsoft.com/office/infopath/2007/PartnerControls"/>
    </lcf76f155ced4ddcb4097134ff3c332f>
    <TaxCatchAll xmlns="e9d7c50c-f6e6-4a49-aeea-b3afd024568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65D74C-B32B-4F49-AEDB-C97D0B0705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c72950-f82b-4aad-9ec2-4074ec465656"/>
    <ds:schemaRef ds:uri="e9d7c50c-f6e6-4a49-aeea-b3afd02456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16E405-A46E-4AFC-BAC3-E499B863FA25}">
  <ds:schemaRefs>
    <ds:schemaRef ds:uri="http://schemas.microsoft.com/sharepoint.v3"/>
    <ds:schemaRef ds:uri="http://purl.org/dc/terms/"/>
    <ds:schemaRef ds:uri="http://purl.org/dc/elements/1.1/"/>
    <ds:schemaRef ds:uri="http://schemas.microsoft.com/sharepoint/v3/field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30906418-5502-4acc-8cf9-fc9a17f99a7f"/>
    <ds:schemaRef ds:uri="http://schemas.microsoft.com/office/2006/metadata/properties"/>
    <ds:schemaRef ds:uri="http://schemas.microsoft.com/office/2006/documentManagement/types"/>
    <ds:schemaRef ds:uri="871eeb9f-a5d3-46f9-9a64-e9dd9bcddbb9"/>
    <ds:schemaRef ds:uri="bdc61208-5ec5-4820-9290-8f02acae7b47"/>
    <ds:schemaRef ds:uri="http://www.w3.org/XML/1998/namespace"/>
    <ds:schemaRef ds:uri="7ac72950-f82b-4aad-9ec2-4074ec465656"/>
    <ds:schemaRef ds:uri="e9d7c50c-f6e6-4a49-aeea-b3afd0245686"/>
  </ds:schemaRefs>
</ds:datastoreItem>
</file>

<file path=customXml/itemProps3.xml><?xml version="1.0" encoding="utf-8"?>
<ds:datastoreItem xmlns:ds="http://schemas.openxmlformats.org/officeDocument/2006/customXml" ds:itemID="{C3545F5C-5CC4-45AD-BC23-67DE4E513F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MSA OnSite Assessment_Update Briefing_06262023_v2 (002)</Template>
  <TotalTime>34498</TotalTime>
  <Words>1840</Words>
  <Application>Microsoft Office PowerPoint</Application>
  <PresentationFormat>On-screen Show (4:3)</PresentationFormat>
  <Paragraphs>245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Unclassified</vt:lpstr>
      <vt:lpstr>   Fiscal Year 2024 (FY24)  Annual Report on Sexual Assault in the Military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Defense Information Systems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Program Year 2022-2023 Military Service Academy Assessment &amp; Compliance On-site Visit</dc:title>
  <dc:creator>Boyd, Anita M CIV DODHRA SAPRO (USA)</dc:creator>
  <cp:lastModifiedBy>Cole, Benjamin M CTR OSD OUSD P-R (USA)</cp:lastModifiedBy>
  <cp:revision>361</cp:revision>
  <cp:lastPrinted>2025-03-25T15:10:45Z</cp:lastPrinted>
  <dcterms:created xsi:type="dcterms:W3CDTF">2023-07-05T17:33:26Z</dcterms:created>
  <dcterms:modified xsi:type="dcterms:W3CDTF">2025-05-01T12:23:29Z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0x010100264B3B366CE8A74CAF2A16E1FFAFC4BC</vt:lpwstr>
  </property>
  <property fmtid="{D5CDD505-2E9C-101B-9397-08002B2CF9AE}" pid="3" name="MediaServiceImageTags">
    <vt:lpwstr/>
  </property>
  <property fmtid="{D5CDD505-2E9C-101B-9397-08002B2CF9AE}" pid="4" name="_dlc_DocIdItemGuid">
    <vt:lpwstr>5fc07687-20bb-4358-878e-f2859f4cf896</vt:lpwstr>
  </property>
  <property fmtid="{D5CDD505-2E9C-101B-9397-08002B2CF9AE}" pid="5" name="Order">
    <vt:r8>533200</vt:r8>
  </property>
  <property fmtid="{D5CDD505-2E9C-101B-9397-08002B2CF9AE}" pid="6" name="_NewReviewCycle">
    <vt:lpwstr/>
  </property>
</Properties>
</file>